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firstSlideNum="0"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13716000" cx="24384000"/>
  <p:notesSz cx="6858000" cy="9144000"/>
  <p:embeddedFontLst>
    <p:embeddedFont>
      <p:font typeface="Source Sans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SansPro-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SourceSansPro-italic.fntdata"/><Relationship Id="rId10" Type="http://schemas.openxmlformats.org/officeDocument/2006/relationships/slide" Target="slides/slide6.xml"/><Relationship Id="rId32" Type="http://schemas.openxmlformats.org/officeDocument/2006/relationships/font" Target="fonts/SourceSansPro-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SourceSansPro-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indent="0" lvl="0" marL="0" marR="0" rtl="0" algn="l">
              <a:spcBef>
                <a:spcPts val="0"/>
              </a:spcBef>
              <a:defRPr b="0" i="0" sz="1200" u="none" cap="none" strike="noStrike">
                <a:solidFill>
                  <a:schemeClr val="dk1"/>
                </a:solidFill>
                <a:latin typeface="Arial"/>
                <a:ea typeface="Arial"/>
                <a:cs typeface="Arial"/>
                <a:sym typeface="Arial"/>
              </a:defRPr>
            </a:lvl1pPr>
            <a:lvl2pPr indent="0" lvl="1" marL="457200" marR="0" rtl="0" algn="l">
              <a:spcBef>
                <a:spcPts val="0"/>
              </a:spcBef>
              <a:defRPr b="0" i="0" sz="1200" u="none" cap="none" strike="noStrike">
                <a:solidFill>
                  <a:schemeClr val="dk1"/>
                </a:solidFill>
                <a:latin typeface="Arial"/>
                <a:ea typeface="Arial"/>
                <a:cs typeface="Arial"/>
                <a:sym typeface="Arial"/>
              </a:defRPr>
            </a:lvl2pPr>
            <a:lvl3pPr indent="0" lvl="2" marL="914400" marR="0" rtl="0" algn="l">
              <a:spcBef>
                <a:spcPts val="0"/>
              </a:spcBef>
              <a:defRPr b="0" i="0" sz="1200" u="none" cap="none" strike="noStrike">
                <a:solidFill>
                  <a:schemeClr val="dk1"/>
                </a:solidFill>
                <a:latin typeface="Arial"/>
                <a:ea typeface="Arial"/>
                <a:cs typeface="Arial"/>
                <a:sym typeface="Arial"/>
              </a:defRPr>
            </a:lvl3pPr>
            <a:lvl4pPr indent="0" lvl="3" marL="1371600" marR="0" rtl="0" algn="l">
              <a:spcBef>
                <a:spcPts val="0"/>
              </a:spcBef>
              <a:defRPr b="0" i="0" sz="1200" u="none" cap="none" strike="noStrike">
                <a:solidFill>
                  <a:schemeClr val="dk1"/>
                </a:solidFill>
                <a:latin typeface="Arial"/>
                <a:ea typeface="Arial"/>
                <a:cs typeface="Arial"/>
                <a:sym typeface="Arial"/>
              </a:defRPr>
            </a:lvl4pPr>
            <a:lvl5pPr indent="0" lvl="4" marL="1828800" marR="0" rtl="0" algn="l">
              <a:spcBef>
                <a:spcPts val="0"/>
              </a:spcBef>
              <a:defRPr b="0" i="0" sz="1200" u="none" cap="none" strike="noStrike">
                <a:solidFill>
                  <a:schemeClr val="dk1"/>
                </a:solidFill>
                <a:latin typeface="Arial"/>
                <a:ea typeface="Arial"/>
                <a:cs typeface="Arial"/>
                <a:sym typeface="Arial"/>
              </a:defRPr>
            </a:lvl5pPr>
            <a:lvl6pPr indent="0" lvl="5" marL="2286000" marR="0" rtl="0" algn="l">
              <a:spcBef>
                <a:spcPts val="0"/>
              </a:spcBef>
              <a:defRPr b="0" i="0" sz="1200" u="none" cap="none" strike="noStrike">
                <a:solidFill>
                  <a:schemeClr val="dk1"/>
                </a:solidFill>
                <a:latin typeface="Arial"/>
                <a:ea typeface="Arial"/>
                <a:cs typeface="Arial"/>
                <a:sym typeface="Arial"/>
              </a:defRPr>
            </a:lvl6pPr>
            <a:lvl7pPr indent="0" lvl="6" marL="2743200" marR="0" rtl="0" algn="l">
              <a:spcBef>
                <a:spcPts val="0"/>
              </a:spcBef>
              <a:defRPr b="0" i="0" sz="1200" u="none" cap="none" strike="noStrike">
                <a:solidFill>
                  <a:schemeClr val="dk1"/>
                </a:solidFill>
                <a:latin typeface="Arial"/>
                <a:ea typeface="Arial"/>
                <a:cs typeface="Arial"/>
                <a:sym typeface="Arial"/>
              </a:defRPr>
            </a:lvl7pPr>
            <a:lvl8pPr indent="0" lvl="7" marL="3200400" marR="0" rtl="0" algn="l">
              <a:spcBef>
                <a:spcPts val="0"/>
              </a:spcBef>
              <a:defRPr b="0" i="0" sz="1200" u="none" cap="none" strike="noStrike">
                <a:solidFill>
                  <a:schemeClr val="dk1"/>
                </a:solidFill>
                <a:latin typeface="Arial"/>
                <a:ea typeface="Arial"/>
                <a:cs typeface="Arial"/>
                <a:sym typeface="Arial"/>
              </a:defRPr>
            </a:lvl8pPr>
            <a:lvl9pPr indent="0" lvl="8" marL="3657600" marR="0" rtl="0" algn="l">
              <a:spcBef>
                <a:spcPts val="0"/>
              </a:spcBef>
              <a:defRPr b="0" i="0" sz="1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46" name="Shape 4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 Throughout the </a:t>
            </a:r>
            <a:r>
              <a:rPr b="0" i="1" lang="en-US" sz="1800" u="none" cap="none" strike="noStrike">
                <a:solidFill>
                  <a:schemeClr val="dk1"/>
                </a:solidFill>
                <a:latin typeface="Arial"/>
                <a:ea typeface="Arial"/>
                <a:cs typeface="Arial"/>
                <a:sym typeface="Arial"/>
              </a:rPr>
              <a:t>notes</a:t>
            </a:r>
            <a:r>
              <a:rPr b="0" i="0" lang="en-US" sz="1800" u="none" cap="none" strike="noStrike">
                <a:solidFill>
                  <a:schemeClr val="dk1"/>
                </a:solidFill>
                <a:latin typeface="Arial"/>
                <a:ea typeface="Arial"/>
                <a:cs typeface="Arial"/>
                <a:sym typeface="Arial"/>
              </a:rPr>
              <a:t> section of this presentation is additional information pertaining to each slide. Each slide will only have brief bullet points (to prevent the viewer from being distracted by long paragraphs; the presenter should supplement each bullet point with the additional information provided here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87" name="Shape 18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cap="none" strike="noStrike">
                <a:solidFill>
                  <a:schemeClr val="dk1"/>
                </a:solidFill>
                <a:latin typeface="Calibri"/>
                <a:ea typeface="Calibri"/>
                <a:cs typeface="Calibri"/>
                <a:sym typeface="Calibri"/>
              </a:rPr>
              <a:t>Environmental Brigades volunteers work with community members and school children in rural villages on improving environmental sustainability. Volunteers develop strategies to address the socio-economic challenges that link to resource depletion and by providing education to community members on the importance of preservation while expanding their farms or businesses. Volunteers’ activities are focused on reforestation and sustainable agriculture. Volunteers have the opportunity to work with community members to help build greenhouses for community schools where children will learn about organic agriculture methods, crop rotation, permaculture, and soil health all while planting healthy vegetables to add more nutrients into their diets. During the rainy months of May-December, volunteers will work on a community wide reforestation project using permaculture to teach about alternatives to slash and burn style agriculture. Students will reforest in communal lands in all profits will go toward the Environmental committee that works with us to go toward community wide improvement projects.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98" name="Shape 19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http://www.youtube.com/watch?v=vI1KPjiaSow&amp;feature=c4-overview-vl&amp;list=PL4vQgupWfr847f3aG13db-TlGAJFux7oI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914400" y="4343400"/>
            <a:ext cx="50291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10" name="Shape 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17" name="Shape 21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34" name="Shape 23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Global Brigades supports a full-time staff in Panama to prepare for and coordinate Brigades and to conduct follow-up and measure community impact.  Each Brigade will have coordinator and interpreters throughout their time in Panama to ensure project success and to coordinate logistics.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65" name="Shape 26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76" name="Shape 27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88" name="Shape 288"/>
          <p:cNvSpPr txBox="1"/>
          <p:nvPr>
            <p:ph idx="1" type="body"/>
          </p:nvPr>
        </p:nvSpPr>
        <p:spPr>
          <a:xfrm>
            <a:off x="914400" y="4343400"/>
            <a:ext cx="5029200"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Beginning in January 2011, GB’s Community Research and Evaluation team conducted an extensive operation to identify a new region to work in. After months of R&amp;E, the team indentified the region of Torti in the eastern part of the Panama Province to be the area of focus.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99" name="Shape 29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Beginning in January 2011, GB’s Community Research and Evaluation team conducted an extensive operation to identify a new region to work in. After months of R&amp;E, the team indentified the region of Torti in the eastern part of the Panama Province to be the area of focus.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10" name="Shape 31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56" name="Shape 5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F2F2F"/>
              </a:buClr>
              <a:buSzPct val="25000"/>
              <a:buFont typeface="Calibri"/>
              <a:buNone/>
            </a:pPr>
            <a:r>
              <a:rPr b="0" i="0" lang="en-US" sz="1800" u="none" cap="none" strike="noStrike">
                <a:solidFill>
                  <a:srgbClr val="2F2F2F"/>
                </a:solidFill>
                <a:latin typeface="Calibri"/>
                <a:ea typeface="Calibri"/>
                <a:cs typeface="Calibri"/>
                <a:sym typeface="Calibri"/>
              </a:rPr>
              <a:t>Global Brigades is the world’s largest student-led global health and sustainable development organization.  As a secular, international nonprofit organization, we mobilize student volunteers and professionals to empower communities in developing countries with programs that improve quality of life and environment, while respecting local culture. Students and professionals empower communities in Honduras, Panama, Nicaragua, and Ghana.</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22" name="Shape 32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33" name="Shape 33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45" name="Shape 34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Volunteers will be lodged one of the several compounds that GB partners with in Eastern Panama.  All accommodations are clean and safe.  There is electricity, bathrooms and clean drinking water on site.  Meals are prepared on site using clean water and food specifically for the brigade.  A GB staff member will be with the volunteers at all times and available for 24 hour assistance.</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58" name="Shape 35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69" name="Shape 36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 Consider adding more information to this slide, such as due dates for the brigade application, deposit due dates, next meeting date/time/location.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80" name="Shape 38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914400" y="4343400"/>
            <a:ext cx="50291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391" name="Shape 39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70" name="Shape 7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25000"/>
              </a:lnSpc>
              <a:spcBef>
                <a:spcPts val="0"/>
              </a:spcBef>
              <a:spcAft>
                <a:spcPts val="0"/>
              </a:spcAft>
              <a:buClr>
                <a:srgbClr val="2F2F2F"/>
              </a:buClr>
              <a:buSzPct val="25000"/>
              <a:buFont typeface="Arial"/>
              <a:buNone/>
            </a:pPr>
            <a:r>
              <a:rPr b="0" i="0" lang="en-US" sz="1800" u="none" cap="none" strike="noStrike">
                <a:solidFill>
                  <a:srgbClr val="2F2F2F"/>
                </a:solidFill>
                <a:latin typeface="Arial"/>
                <a:ea typeface="Arial"/>
                <a:cs typeface="Arial"/>
                <a:sym typeface="Arial"/>
              </a:rPr>
              <a:t>Global Brigades offers </a:t>
            </a:r>
            <a:r>
              <a:rPr lang="en-US" sz="1800">
                <a:solidFill>
                  <a:srgbClr val="2F2F2F"/>
                </a:solidFill>
              </a:rPr>
              <a:t>8</a:t>
            </a:r>
            <a:r>
              <a:rPr b="0" i="0" lang="en-US" sz="1800" u="none" cap="none" strike="noStrike">
                <a:solidFill>
                  <a:srgbClr val="2F2F2F"/>
                </a:solidFill>
                <a:latin typeface="Arial"/>
                <a:ea typeface="Arial"/>
                <a:cs typeface="Arial"/>
                <a:sym typeface="Arial"/>
              </a:rPr>
              <a:t> programs, some in more countries than others.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80" name="Shape 8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Global Brigades holistic model of develop incorporates the following programs in Honduras.</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Global Brigades also offers the Medical Brigades program in Panama, Nicaragua, and Ghana, however the Medical program in the other countries is a little different, so this presentation only focuses on our Medical Brigades program in Honduras. A separate powerpoint can be found on the Student Resource Site for Ghana Medical Brigades.</a:t>
            </a:r>
          </a:p>
          <a:p>
            <a:pPr indent="0" lvl="0" marL="0" marR="0" rtl="0" algn="l">
              <a:spcBef>
                <a:spcPts val="100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04" name="Shape 104"/>
          <p:cNvSpPr txBox="1"/>
          <p:nvPr>
            <p:ph idx="1" type="body"/>
          </p:nvPr>
        </p:nvSpPr>
        <p:spPr>
          <a:xfrm>
            <a:off x="914400" y="4343400"/>
            <a:ext cx="5029200"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Global Brigades holistic model of develop incorporates the following programs in Honduras.</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Global Brigades also offers the Medical Brigades program in Panama, Nicaragua, and Ghana, however the Medical program in the other countries is a little different, so this presentation only focuses on our Medical Brigades program in Honduras. A separate powerpoint can be found on the Student Resource Site for Ghana Medical Brigades.</a:t>
            </a:r>
          </a:p>
          <a:p>
            <a:pPr indent="0" lvl="0" marL="0" marR="0" rtl="0" algn="l">
              <a:spcBef>
                <a:spcPts val="100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30" name="Shape 13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40" name="Shape 14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Although the downtown area of Panama is highly developed, less than one hour away from the city, families have limited access to healthcare and small</a:t>
            </a:r>
          </a:p>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businesses have very limited access to legal resources and capital. Also, with limited education on the  natural rainforests of the region, businesses and farmers are unaware of the effects of deforestation and environmental degradation.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 These statistics reflect the average community that Global Brigades serves in Panama.]</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58" name="Shape 15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68" name="Shape 16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 Id="rId3" Type="http://schemas.openxmlformats.org/officeDocument/2006/relationships/image" Target="../media/image02.png"/><Relationship Id="rId4" Type="http://schemas.openxmlformats.org/officeDocument/2006/relationships/image" Target="../media/image04.png"/><Relationship Id="rId5" Type="http://schemas.openxmlformats.org/officeDocument/2006/relationships/image" Target="../media/image03.png"/><Relationship Id="rId6" Type="http://schemas.openxmlformats.org/officeDocument/2006/relationships/image" Target="../media/image0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ullets">
    <p:spTree>
      <p:nvGrpSpPr>
        <p:cNvPr id="39" name="Shape 39"/>
        <p:cNvGrpSpPr/>
        <p:nvPr/>
      </p:nvGrpSpPr>
      <p:grpSpPr>
        <a:xfrm>
          <a:off x="0" y="0"/>
          <a:ext cx="0" cy="0"/>
          <a:chOff x="0" y="0"/>
          <a:chExt cx="0" cy="0"/>
        </a:xfrm>
      </p:grpSpPr>
      <p:sp>
        <p:nvSpPr>
          <p:cNvPr id="40" name="Shape 40"/>
          <p:cNvSpPr txBox="1"/>
          <p:nvPr>
            <p:ph idx="1" type="body"/>
          </p:nvPr>
        </p:nvSpPr>
        <p:spPr>
          <a:xfrm>
            <a:off x="1689100" y="1778000"/>
            <a:ext cx="21005799" cy="10147300"/>
          </a:xfrm>
          <a:prstGeom prst="rect">
            <a:avLst/>
          </a:prstGeom>
          <a:noFill/>
          <a:ln>
            <a:noFill/>
          </a:ln>
        </p:spPr>
        <p:txBody>
          <a:bodyPr anchorCtr="0" anchor="ctr" bIns="91425" lIns="91425" rIns="91425" tIns="91425"/>
          <a:lstStyle>
            <a:lvl1pPr indent="-215900" lvl="0" marL="635000" rtl="0">
              <a:spcBef>
                <a:spcPts val="5900"/>
              </a:spcBef>
              <a:buFont typeface="Arial"/>
              <a:buChar char="•"/>
              <a:defRPr/>
            </a:lvl1pPr>
            <a:lvl2pPr indent="-215900" lvl="1" marL="1270000" rtl="0">
              <a:spcBef>
                <a:spcPts val="5900"/>
              </a:spcBef>
              <a:buFont typeface="Arial"/>
              <a:buChar char="•"/>
              <a:defRPr/>
            </a:lvl2pPr>
            <a:lvl3pPr indent="-215900" lvl="2" marL="1905000" rtl="0">
              <a:spcBef>
                <a:spcPts val="5900"/>
              </a:spcBef>
              <a:buFont typeface="Arial"/>
              <a:buChar char="•"/>
              <a:defRPr/>
            </a:lvl3pPr>
            <a:lvl4pPr indent="-215900" lvl="3" marL="2540000" rtl="0">
              <a:spcBef>
                <a:spcPts val="5900"/>
              </a:spcBef>
              <a:buFont typeface="Arial"/>
              <a:buChar char="•"/>
              <a:defRPr/>
            </a:lvl4pPr>
            <a:lvl5pPr indent="-215900" lvl="4" marL="3175000" rtl="0">
              <a:spcBef>
                <a:spcPts val="5900"/>
              </a:spcBef>
              <a:buFont typeface="Arial"/>
              <a:buChar char="•"/>
              <a:defRPr/>
            </a:lvl5pPr>
            <a:lvl6pPr indent="-215900" lvl="5" marL="3810000" rtl="0">
              <a:spcBef>
                <a:spcPts val="5900"/>
              </a:spcBef>
              <a:buFont typeface="Arial"/>
              <a:buChar char="•"/>
              <a:defRPr/>
            </a:lvl6pPr>
            <a:lvl7pPr indent="-215900" lvl="6" marL="4445000" rtl="0">
              <a:spcBef>
                <a:spcPts val="5900"/>
              </a:spcBef>
              <a:buFont typeface="Arial"/>
              <a:buChar char="•"/>
              <a:defRPr/>
            </a:lvl7pPr>
            <a:lvl8pPr indent="-215900" lvl="7" marL="5080000" rtl="0">
              <a:spcBef>
                <a:spcPts val="5900"/>
              </a:spcBef>
              <a:buFont typeface="Arial"/>
              <a:buChar char="•"/>
              <a:defRPr/>
            </a:lvl8pPr>
            <a:lvl9pPr indent="-215900" lvl="8" marL="5715000" rtl="0">
              <a:spcBef>
                <a:spcPts val="5900"/>
              </a:spcBef>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3 Up">
    <p:spTree>
      <p:nvGrpSpPr>
        <p:cNvPr id="41" name="Shape 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42" name="Shape 4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p:spTree>
      <p:nvGrpSpPr>
        <p:cNvPr id="43" name="Shape 4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copy 1">
    <p:spTree>
      <p:nvGrpSpPr>
        <p:cNvPr id="9" name="Shape 9"/>
        <p:cNvGrpSpPr/>
        <p:nvPr/>
      </p:nvGrpSpPr>
      <p:grpSpPr>
        <a:xfrm>
          <a:off x="0" y="0"/>
          <a:ext cx="0" cy="0"/>
          <a:chOff x="0" y="0"/>
          <a:chExt cx="0" cy="0"/>
        </a:xfrm>
      </p:grpSpPr>
      <p:pic>
        <p:nvPicPr>
          <p:cNvPr id="10" name="Shape 10"/>
          <p:cNvPicPr preferRelativeResize="0"/>
          <p:nvPr/>
        </p:nvPicPr>
        <p:blipFill rotWithShape="1">
          <a:blip r:embed="rId2">
            <a:alphaModFix/>
          </a:blip>
          <a:srcRect b="0" l="0" r="0" t="0"/>
          <a:stretch/>
        </p:blipFill>
        <p:spPr>
          <a:xfrm>
            <a:off x="9165314" y="11398442"/>
            <a:ext cx="13760490" cy="2317556"/>
          </a:xfrm>
          <a:prstGeom prst="rect">
            <a:avLst/>
          </a:prstGeom>
          <a:noFill/>
          <a:ln>
            <a:noFill/>
          </a:ln>
        </p:spPr>
      </p:pic>
      <p:sp>
        <p:nvSpPr>
          <p:cNvPr id="11" name="Shape 11"/>
          <p:cNvSpPr/>
          <p:nvPr/>
        </p:nvSpPr>
        <p:spPr>
          <a:xfrm>
            <a:off x="-12700" y="44450"/>
            <a:ext cx="24409400" cy="1654919"/>
          </a:xfrm>
          <a:prstGeom prst="rect">
            <a:avLst/>
          </a:prstGeom>
          <a:blipFill rotWithShape="1">
            <a:blip r:embed="rId3">
              <a:alphaModFix/>
            </a:blip>
            <a:stretch>
              <a:fillRect b="0" l="0" r="0" t="0"/>
            </a:stretch>
          </a:blip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Font typeface="Arial"/>
              <a:buNone/>
            </a:pPr>
            <a:r>
              <a:t/>
            </a:r>
            <a:endParaRPr b="1" i="0" sz="3700" u="none" cap="none" strike="noStrike">
              <a:solidFill>
                <a:srgbClr val="3B3D40"/>
              </a:solidFill>
              <a:latin typeface="Arial"/>
              <a:ea typeface="Arial"/>
              <a:cs typeface="Arial"/>
              <a:sym typeface="Arial"/>
            </a:endParaRPr>
          </a:p>
        </p:txBody>
      </p:sp>
      <p:pic>
        <p:nvPicPr>
          <p:cNvPr id="12" name="Shape 12"/>
          <p:cNvPicPr preferRelativeResize="0"/>
          <p:nvPr/>
        </p:nvPicPr>
        <p:blipFill rotWithShape="1">
          <a:blip r:embed="rId4">
            <a:alphaModFix/>
          </a:blip>
          <a:srcRect b="0" l="0" r="0" t="0"/>
          <a:stretch/>
        </p:blipFill>
        <p:spPr>
          <a:xfrm>
            <a:off x="22585295" y="471889"/>
            <a:ext cx="1110553" cy="1110553"/>
          </a:xfrm>
          <a:prstGeom prst="rect">
            <a:avLst/>
          </a:prstGeom>
          <a:noFill/>
          <a:ln>
            <a:noFill/>
          </a:ln>
        </p:spPr>
      </p:pic>
      <p:pic>
        <p:nvPicPr>
          <p:cNvPr id="13" name="Shape 13"/>
          <p:cNvPicPr preferRelativeResize="0"/>
          <p:nvPr/>
        </p:nvPicPr>
        <p:blipFill rotWithShape="1">
          <a:blip r:embed="rId5">
            <a:alphaModFix/>
          </a:blip>
          <a:srcRect b="0" l="0" r="0" t="0"/>
          <a:stretch/>
        </p:blipFill>
        <p:spPr>
          <a:xfrm>
            <a:off x="364366" y="12320689"/>
            <a:ext cx="2881189" cy="1338867"/>
          </a:xfrm>
          <a:prstGeom prst="rect">
            <a:avLst/>
          </a:prstGeom>
          <a:noFill/>
          <a:ln>
            <a:noFill/>
          </a:ln>
        </p:spPr>
      </p:pic>
      <p:sp>
        <p:nvSpPr>
          <p:cNvPr id="14" name="Shape 14"/>
          <p:cNvSpPr txBox="1"/>
          <p:nvPr>
            <p:ph idx="12" type="sldNum"/>
          </p:nvPr>
        </p:nvSpPr>
        <p:spPr>
          <a:xfrm>
            <a:off x="23284890" y="12729388"/>
            <a:ext cx="382740" cy="4572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 name="Shape 15"/>
          <p:cNvSpPr txBox="1"/>
          <p:nvPr>
            <p:ph type="title"/>
          </p:nvPr>
        </p:nvSpPr>
        <p:spPr>
          <a:xfrm>
            <a:off x="907741" y="503608"/>
            <a:ext cx="4185104" cy="736599"/>
          </a:xfrm>
          <a:prstGeom prst="rect">
            <a:avLst/>
          </a:prstGeom>
          <a:noFill/>
          <a:ln>
            <a:noFill/>
          </a:ln>
        </p:spPr>
        <p:txBody>
          <a:bodyPr anchorCtr="0" anchor="ctr"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grpSp>
        <p:nvGrpSpPr>
          <p:cNvPr id="16" name="Shape 16"/>
          <p:cNvGrpSpPr/>
          <p:nvPr/>
        </p:nvGrpSpPr>
        <p:grpSpPr>
          <a:xfrm>
            <a:off x="-12700" y="-55952"/>
            <a:ext cx="24409400" cy="381000"/>
            <a:chOff x="-12700" y="-55952"/>
            <a:chExt cx="24409400" cy="381000"/>
          </a:xfrm>
        </p:grpSpPr>
        <p:pic>
          <p:nvPicPr>
            <p:cNvPr id="17" name="Shape 17"/>
            <p:cNvPicPr preferRelativeResize="0"/>
            <p:nvPr/>
          </p:nvPicPr>
          <p:blipFill rotWithShape="1">
            <a:blip r:embed="rId6">
              <a:alphaModFix/>
            </a:blip>
            <a:srcRect b="0" l="1" r="-214" t="0"/>
            <a:stretch/>
          </p:blipFill>
          <p:spPr>
            <a:xfrm>
              <a:off x="-12700" y="-55952"/>
              <a:ext cx="11301589" cy="381000"/>
            </a:xfrm>
            <a:prstGeom prst="rect">
              <a:avLst/>
            </a:prstGeom>
            <a:noFill/>
            <a:ln>
              <a:noFill/>
            </a:ln>
          </p:spPr>
        </p:pic>
        <p:pic>
          <p:nvPicPr>
            <p:cNvPr id="18" name="Shape 18"/>
            <p:cNvPicPr preferRelativeResize="0"/>
            <p:nvPr/>
          </p:nvPicPr>
          <p:blipFill rotWithShape="1">
            <a:blip r:embed="rId6">
              <a:alphaModFix/>
            </a:blip>
            <a:srcRect b="0" l="1" r="-214" t="0"/>
            <a:stretch/>
          </p:blipFill>
          <p:spPr>
            <a:xfrm>
              <a:off x="11224777" y="-55952"/>
              <a:ext cx="11301589" cy="381000"/>
            </a:xfrm>
            <a:prstGeom prst="rect">
              <a:avLst/>
            </a:prstGeom>
            <a:noFill/>
            <a:ln>
              <a:noFill/>
            </a:ln>
          </p:spPr>
        </p:pic>
        <p:pic>
          <p:nvPicPr>
            <p:cNvPr id="19" name="Shape 19"/>
            <p:cNvPicPr preferRelativeResize="0"/>
            <p:nvPr/>
          </p:nvPicPr>
          <p:blipFill rotWithShape="1">
            <a:blip r:embed="rId6">
              <a:alphaModFix/>
            </a:blip>
            <a:srcRect b="0" l="0" r="82965" t="0"/>
            <a:stretch/>
          </p:blipFill>
          <p:spPr>
            <a:xfrm>
              <a:off x="22475567" y="-55952"/>
              <a:ext cx="1921132" cy="3810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mp; Subtitle">
    <p:spTree>
      <p:nvGrpSpPr>
        <p:cNvPr id="20" name="Shape 20"/>
        <p:cNvGrpSpPr/>
        <p:nvPr/>
      </p:nvGrpSpPr>
      <p:grpSpPr>
        <a:xfrm>
          <a:off x="0" y="0"/>
          <a:ext cx="0" cy="0"/>
          <a:chOff x="0" y="0"/>
          <a:chExt cx="0" cy="0"/>
        </a:xfrm>
      </p:grpSpPr>
      <p:sp>
        <p:nvSpPr>
          <p:cNvPr id="21" name="Shape 21"/>
          <p:cNvSpPr txBox="1"/>
          <p:nvPr>
            <p:ph type="title"/>
          </p:nvPr>
        </p:nvSpPr>
        <p:spPr>
          <a:xfrm>
            <a:off x="1778000" y="2298700"/>
            <a:ext cx="20827999" cy="4648198"/>
          </a:xfrm>
          <a:prstGeom prst="rect">
            <a:avLst/>
          </a:prstGeom>
          <a:noFill/>
          <a:ln>
            <a:noFill/>
          </a:ln>
        </p:spPr>
        <p:txBody>
          <a:bodyPr anchorCtr="0" anchor="b" bIns="91425" lIns="91425" rIns="91425" tIns="91425"/>
          <a:lstStyle>
            <a:lvl1pPr lvl="0" rtl="0" algn="ctr">
              <a:spcBef>
                <a:spcPts val="0"/>
              </a:spcBef>
              <a:defRPr/>
            </a:lvl1pPr>
            <a:lvl2pPr indent="228600" lvl="1" rtl="0" algn="ctr">
              <a:spcBef>
                <a:spcPts val="0"/>
              </a:spcBef>
              <a:defRPr/>
            </a:lvl2pPr>
            <a:lvl3pPr indent="457200" lvl="2" rtl="0" algn="ctr">
              <a:spcBef>
                <a:spcPts val="0"/>
              </a:spcBef>
              <a:defRPr/>
            </a:lvl3pPr>
            <a:lvl4pPr indent="685800" lvl="3" rtl="0" algn="ctr">
              <a:spcBef>
                <a:spcPts val="0"/>
              </a:spcBef>
              <a:defRPr/>
            </a:lvl4pPr>
            <a:lvl5pPr indent="914400" lvl="4" rtl="0" algn="ctr">
              <a:spcBef>
                <a:spcPts val="0"/>
              </a:spcBef>
              <a:defRPr/>
            </a:lvl5pPr>
            <a:lvl6pPr indent="1143000" lvl="5" rtl="0" algn="ctr">
              <a:spcBef>
                <a:spcPts val="0"/>
              </a:spcBef>
              <a:defRPr/>
            </a:lvl6pPr>
            <a:lvl7pPr indent="1371600" lvl="6" rtl="0" algn="ctr">
              <a:spcBef>
                <a:spcPts val="0"/>
              </a:spcBef>
              <a:defRPr/>
            </a:lvl7pPr>
            <a:lvl8pPr indent="1600200" lvl="7" rtl="0" algn="ctr">
              <a:spcBef>
                <a:spcPts val="0"/>
              </a:spcBef>
              <a:defRPr/>
            </a:lvl8pPr>
            <a:lvl9pPr indent="1828800" lvl="8" rtl="0" algn="ctr">
              <a:spcBef>
                <a:spcPts val="0"/>
              </a:spcBef>
              <a:defRPr/>
            </a:lvl9pPr>
          </a:lstStyle>
          <a:p/>
        </p:txBody>
      </p:sp>
      <p:sp>
        <p:nvSpPr>
          <p:cNvPr id="22" name="Shape 22"/>
          <p:cNvSpPr txBox="1"/>
          <p:nvPr>
            <p:ph idx="1" type="body"/>
          </p:nvPr>
        </p:nvSpPr>
        <p:spPr>
          <a:xfrm>
            <a:off x="1778000" y="7073900"/>
            <a:ext cx="20827999" cy="1587499"/>
          </a:xfrm>
          <a:prstGeom prst="rect">
            <a:avLst/>
          </a:prstGeom>
          <a:noFill/>
          <a:ln>
            <a:noFill/>
          </a:ln>
        </p:spPr>
        <p:txBody>
          <a:bodyPr anchorCtr="0" anchor="t" bIns="91425" lIns="91425" rIns="91425" tIns="91425"/>
          <a:lstStyle>
            <a:lvl1pPr indent="0" lvl="0" marL="0" rtl="0" algn="ctr">
              <a:spcBef>
                <a:spcPts val="0"/>
              </a:spcBef>
              <a:buFont typeface="Arial"/>
              <a:buNone/>
              <a:defRPr/>
            </a:lvl1pPr>
            <a:lvl2pPr indent="228600" lvl="1" marL="0" rtl="0" algn="ctr">
              <a:spcBef>
                <a:spcPts val="0"/>
              </a:spcBef>
              <a:buFont typeface="Arial"/>
              <a:buNone/>
              <a:defRPr/>
            </a:lvl2pPr>
            <a:lvl3pPr indent="457200" lvl="2" marL="0" rtl="0" algn="ctr">
              <a:spcBef>
                <a:spcPts val="0"/>
              </a:spcBef>
              <a:buFont typeface="Arial"/>
              <a:buNone/>
              <a:defRPr/>
            </a:lvl3pPr>
            <a:lvl4pPr indent="685800" lvl="3" marL="0" rtl="0" algn="ctr">
              <a:spcBef>
                <a:spcPts val="0"/>
              </a:spcBef>
              <a:buFont typeface="Arial"/>
              <a:buNone/>
              <a:defRPr/>
            </a:lvl4pPr>
            <a:lvl5pPr indent="914400" lvl="4" marL="0" rtl="0" algn="ctr">
              <a:spcBef>
                <a:spcPts val="0"/>
              </a:spcBef>
              <a:buFont typeface="Arial"/>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Horizontal">
    <p:spTree>
      <p:nvGrpSpPr>
        <p:cNvPr id="23" name="Shape 23"/>
        <p:cNvGrpSpPr/>
        <p:nvPr/>
      </p:nvGrpSpPr>
      <p:grpSpPr>
        <a:xfrm>
          <a:off x="0" y="0"/>
          <a:ext cx="0" cy="0"/>
          <a:chOff x="0" y="0"/>
          <a:chExt cx="0" cy="0"/>
        </a:xfrm>
      </p:grpSpPr>
      <p:sp>
        <p:nvSpPr>
          <p:cNvPr id="24" name="Shape 24"/>
          <p:cNvSpPr txBox="1"/>
          <p:nvPr>
            <p:ph type="title"/>
          </p:nvPr>
        </p:nvSpPr>
        <p:spPr>
          <a:xfrm>
            <a:off x="635000" y="9448800"/>
            <a:ext cx="23113998" cy="2006600"/>
          </a:xfrm>
          <a:prstGeom prst="rect">
            <a:avLst/>
          </a:prstGeom>
          <a:noFill/>
          <a:ln>
            <a:noFill/>
          </a:ln>
        </p:spPr>
        <p:txBody>
          <a:bodyPr anchorCtr="0" anchor="b" bIns="91425" lIns="91425" rIns="91425" tIns="91425"/>
          <a:lstStyle>
            <a:lvl1pPr lvl="0" rtl="0" algn="ctr">
              <a:spcBef>
                <a:spcPts val="0"/>
              </a:spcBef>
              <a:defRPr/>
            </a:lvl1pPr>
            <a:lvl2pPr indent="228600" lvl="1" rtl="0" algn="ctr">
              <a:spcBef>
                <a:spcPts val="0"/>
              </a:spcBef>
              <a:defRPr/>
            </a:lvl2pPr>
            <a:lvl3pPr indent="457200" lvl="2" rtl="0" algn="ctr">
              <a:spcBef>
                <a:spcPts val="0"/>
              </a:spcBef>
              <a:defRPr/>
            </a:lvl3pPr>
            <a:lvl4pPr indent="685800" lvl="3" rtl="0" algn="ctr">
              <a:spcBef>
                <a:spcPts val="0"/>
              </a:spcBef>
              <a:defRPr/>
            </a:lvl4pPr>
            <a:lvl5pPr indent="914400" lvl="4" rtl="0" algn="ctr">
              <a:spcBef>
                <a:spcPts val="0"/>
              </a:spcBef>
              <a:defRPr/>
            </a:lvl5pPr>
            <a:lvl6pPr indent="1143000" lvl="5" rtl="0" algn="ctr">
              <a:spcBef>
                <a:spcPts val="0"/>
              </a:spcBef>
              <a:defRPr/>
            </a:lvl6pPr>
            <a:lvl7pPr indent="1371600" lvl="6" rtl="0" algn="ctr">
              <a:spcBef>
                <a:spcPts val="0"/>
              </a:spcBef>
              <a:defRPr/>
            </a:lvl7pPr>
            <a:lvl8pPr indent="1600200" lvl="7" rtl="0" algn="ctr">
              <a:spcBef>
                <a:spcPts val="0"/>
              </a:spcBef>
              <a:defRPr/>
            </a:lvl8pPr>
            <a:lvl9pPr indent="1828800" lvl="8" rtl="0" algn="ctr">
              <a:spcBef>
                <a:spcPts val="0"/>
              </a:spcBef>
              <a:defRPr/>
            </a:lvl9pPr>
          </a:lstStyle>
          <a:p/>
        </p:txBody>
      </p:sp>
      <p:sp>
        <p:nvSpPr>
          <p:cNvPr id="25" name="Shape 25"/>
          <p:cNvSpPr txBox="1"/>
          <p:nvPr>
            <p:ph idx="1" type="body"/>
          </p:nvPr>
        </p:nvSpPr>
        <p:spPr>
          <a:xfrm>
            <a:off x="635000" y="11518900"/>
            <a:ext cx="23113998" cy="1587499"/>
          </a:xfrm>
          <a:prstGeom prst="rect">
            <a:avLst/>
          </a:prstGeom>
          <a:noFill/>
          <a:ln>
            <a:noFill/>
          </a:ln>
        </p:spPr>
        <p:txBody>
          <a:bodyPr anchorCtr="0" anchor="t" bIns="91425" lIns="91425" rIns="91425" tIns="91425"/>
          <a:lstStyle>
            <a:lvl1pPr indent="0" lvl="0" marL="0" rtl="0" algn="ctr">
              <a:spcBef>
                <a:spcPts val="0"/>
              </a:spcBef>
              <a:buFont typeface="Arial"/>
              <a:buNone/>
              <a:defRPr/>
            </a:lvl1pPr>
            <a:lvl2pPr indent="228600" lvl="1" marL="0" rtl="0" algn="ctr">
              <a:spcBef>
                <a:spcPts val="0"/>
              </a:spcBef>
              <a:buFont typeface="Arial"/>
              <a:buNone/>
              <a:defRPr/>
            </a:lvl2pPr>
            <a:lvl3pPr indent="457200" lvl="2" marL="0" rtl="0" algn="ctr">
              <a:spcBef>
                <a:spcPts val="0"/>
              </a:spcBef>
              <a:buFont typeface="Arial"/>
              <a:buNone/>
              <a:defRPr/>
            </a:lvl3pPr>
            <a:lvl4pPr indent="685800" lvl="3" marL="0" rtl="0" algn="ctr">
              <a:spcBef>
                <a:spcPts val="0"/>
              </a:spcBef>
              <a:buFont typeface="Arial"/>
              <a:buNone/>
              <a:defRPr/>
            </a:lvl4pPr>
            <a:lvl5pPr indent="914400" lvl="4" marL="0" rtl="0" algn="ctr">
              <a:spcBef>
                <a:spcPts val="0"/>
              </a:spcBef>
              <a:buFont typeface="Arial"/>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Center">
    <p:spTree>
      <p:nvGrpSpPr>
        <p:cNvPr id="26" name="Shape 26"/>
        <p:cNvGrpSpPr/>
        <p:nvPr/>
      </p:nvGrpSpPr>
      <p:grpSpPr>
        <a:xfrm>
          <a:off x="0" y="0"/>
          <a:ext cx="0" cy="0"/>
          <a:chOff x="0" y="0"/>
          <a:chExt cx="0" cy="0"/>
        </a:xfrm>
      </p:grpSpPr>
      <p:sp>
        <p:nvSpPr>
          <p:cNvPr id="27" name="Shape 27"/>
          <p:cNvSpPr txBox="1"/>
          <p:nvPr>
            <p:ph type="title"/>
          </p:nvPr>
        </p:nvSpPr>
        <p:spPr>
          <a:xfrm>
            <a:off x="1778000" y="4533900"/>
            <a:ext cx="20827999" cy="4648198"/>
          </a:xfrm>
          <a:prstGeom prst="rect">
            <a:avLst/>
          </a:prstGeom>
          <a:noFill/>
          <a:ln>
            <a:noFill/>
          </a:ln>
        </p:spPr>
        <p:txBody>
          <a:bodyPr anchorCtr="0" anchor="ctr" bIns="91425" lIns="91425" rIns="91425" tIns="91425"/>
          <a:lstStyle>
            <a:lvl1pPr lvl="0" rtl="0" algn="ctr">
              <a:spcBef>
                <a:spcPts val="0"/>
              </a:spcBef>
              <a:defRPr/>
            </a:lvl1pPr>
            <a:lvl2pPr indent="228600" lvl="1" rtl="0" algn="ctr">
              <a:spcBef>
                <a:spcPts val="0"/>
              </a:spcBef>
              <a:defRPr/>
            </a:lvl2pPr>
            <a:lvl3pPr indent="457200" lvl="2" rtl="0" algn="ctr">
              <a:spcBef>
                <a:spcPts val="0"/>
              </a:spcBef>
              <a:defRPr/>
            </a:lvl3pPr>
            <a:lvl4pPr indent="685800" lvl="3" rtl="0" algn="ctr">
              <a:spcBef>
                <a:spcPts val="0"/>
              </a:spcBef>
              <a:defRPr/>
            </a:lvl4pPr>
            <a:lvl5pPr indent="914400" lvl="4" rtl="0" algn="ctr">
              <a:spcBef>
                <a:spcPts val="0"/>
              </a:spcBef>
              <a:defRPr/>
            </a:lvl5pPr>
            <a:lvl6pPr indent="1143000" lvl="5" rtl="0" algn="ctr">
              <a:spcBef>
                <a:spcPts val="0"/>
              </a:spcBef>
              <a:defRPr/>
            </a:lvl6pPr>
            <a:lvl7pPr indent="1371600" lvl="6" rtl="0" algn="ctr">
              <a:spcBef>
                <a:spcPts val="0"/>
              </a:spcBef>
              <a:defRPr/>
            </a:lvl7pPr>
            <a:lvl8pPr indent="1600200" lvl="7" rtl="0" algn="ctr">
              <a:spcBef>
                <a:spcPts val="0"/>
              </a:spcBef>
              <a:defRPr/>
            </a:lvl8pPr>
            <a:lvl9pPr indent="1828800" lvl="8" rtl="0" algn="ctr">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Vertical">
    <p:spTree>
      <p:nvGrpSpPr>
        <p:cNvPr id="28" name="Shape 28"/>
        <p:cNvGrpSpPr/>
        <p:nvPr/>
      </p:nvGrpSpPr>
      <p:grpSpPr>
        <a:xfrm>
          <a:off x="0" y="0"/>
          <a:ext cx="0" cy="0"/>
          <a:chOff x="0" y="0"/>
          <a:chExt cx="0" cy="0"/>
        </a:xfrm>
      </p:grpSpPr>
      <p:sp>
        <p:nvSpPr>
          <p:cNvPr id="29" name="Shape 29"/>
          <p:cNvSpPr txBox="1"/>
          <p:nvPr>
            <p:ph type="title"/>
          </p:nvPr>
        </p:nvSpPr>
        <p:spPr>
          <a:xfrm>
            <a:off x="1651000" y="1104900"/>
            <a:ext cx="10223500" cy="5613397"/>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1" type="body"/>
          </p:nvPr>
        </p:nvSpPr>
        <p:spPr>
          <a:xfrm>
            <a:off x="1651000" y="6845300"/>
            <a:ext cx="10223500" cy="5765799"/>
          </a:xfrm>
          <a:prstGeom prst="rect">
            <a:avLst/>
          </a:prstGeom>
          <a:noFill/>
          <a:ln>
            <a:noFill/>
          </a:ln>
        </p:spPr>
        <p:txBody>
          <a:bodyPr anchorCtr="0" anchor="t" bIns="91425" lIns="91425" rIns="91425" tIns="91425"/>
          <a:lstStyle>
            <a:lvl1pPr indent="0" lvl="0" marL="0" rtl="0" algn="ctr">
              <a:spcBef>
                <a:spcPts val="0"/>
              </a:spcBef>
              <a:buFont typeface="Arial"/>
              <a:buNone/>
              <a:defRPr/>
            </a:lvl1pPr>
            <a:lvl2pPr indent="228600" lvl="1" marL="0" rtl="0" algn="ctr">
              <a:spcBef>
                <a:spcPts val="0"/>
              </a:spcBef>
              <a:buFont typeface="Arial"/>
              <a:buNone/>
              <a:defRPr/>
            </a:lvl2pPr>
            <a:lvl3pPr indent="457200" lvl="2" marL="0" rtl="0" algn="ctr">
              <a:spcBef>
                <a:spcPts val="0"/>
              </a:spcBef>
              <a:buFont typeface="Arial"/>
              <a:buNone/>
              <a:defRPr/>
            </a:lvl3pPr>
            <a:lvl4pPr indent="685800" lvl="3" marL="0" rtl="0" algn="ctr">
              <a:spcBef>
                <a:spcPts val="0"/>
              </a:spcBef>
              <a:buFont typeface="Arial"/>
              <a:buNone/>
              <a:defRPr/>
            </a:lvl4pPr>
            <a:lvl5pPr indent="914400" lvl="4" marL="0" rtl="0" algn="ctr">
              <a:spcBef>
                <a:spcPts val="0"/>
              </a:spcBef>
              <a:buFont typeface="Arial"/>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Top">
    <p:spTree>
      <p:nvGrpSpPr>
        <p:cNvPr id="31" name="Shape 31"/>
        <p:cNvGrpSpPr/>
        <p:nvPr/>
      </p:nvGrpSpPr>
      <p:grpSpPr>
        <a:xfrm>
          <a:off x="0" y="0"/>
          <a:ext cx="0" cy="0"/>
          <a:chOff x="0" y="0"/>
          <a:chExt cx="0" cy="0"/>
        </a:xfrm>
      </p:grpSpPr>
      <p:sp>
        <p:nvSpPr>
          <p:cNvPr id="32" name="Shape 32"/>
          <p:cNvSpPr txBox="1"/>
          <p:nvPr>
            <p:ph type="title"/>
          </p:nvPr>
        </p:nvSpPr>
        <p:spPr>
          <a:xfrm>
            <a:off x="1689100" y="952500"/>
            <a:ext cx="21005799" cy="2286000"/>
          </a:xfrm>
          <a:prstGeom prst="rect">
            <a:avLst/>
          </a:prstGeom>
          <a:noFill/>
          <a:ln>
            <a:noFill/>
          </a:ln>
        </p:spPr>
        <p:txBody>
          <a:bodyPr anchorCtr="0" anchor="ctr" bIns="91425" lIns="91425" rIns="91425" tIns="91425"/>
          <a:lstStyle>
            <a:lvl1pPr lvl="0" rtl="0" algn="ctr">
              <a:spcBef>
                <a:spcPts val="0"/>
              </a:spcBef>
              <a:defRPr/>
            </a:lvl1pPr>
            <a:lvl2pPr indent="228600" lvl="1" rtl="0" algn="ctr">
              <a:spcBef>
                <a:spcPts val="0"/>
              </a:spcBef>
              <a:defRPr/>
            </a:lvl2pPr>
            <a:lvl3pPr indent="457200" lvl="2" rtl="0" algn="ctr">
              <a:spcBef>
                <a:spcPts val="0"/>
              </a:spcBef>
              <a:defRPr/>
            </a:lvl3pPr>
            <a:lvl4pPr indent="685800" lvl="3" rtl="0" algn="ctr">
              <a:spcBef>
                <a:spcPts val="0"/>
              </a:spcBef>
              <a:defRPr/>
            </a:lvl4pPr>
            <a:lvl5pPr indent="914400" lvl="4" rtl="0" algn="ctr">
              <a:spcBef>
                <a:spcPts val="0"/>
              </a:spcBef>
              <a:defRPr/>
            </a:lvl5pPr>
            <a:lvl6pPr indent="1143000" lvl="5" rtl="0" algn="ctr">
              <a:spcBef>
                <a:spcPts val="0"/>
              </a:spcBef>
              <a:defRPr/>
            </a:lvl6pPr>
            <a:lvl7pPr indent="1371600" lvl="6" rtl="0" algn="ctr">
              <a:spcBef>
                <a:spcPts val="0"/>
              </a:spcBef>
              <a:defRPr/>
            </a:lvl7pPr>
            <a:lvl8pPr indent="1600200" lvl="7" rtl="0" algn="ctr">
              <a:spcBef>
                <a:spcPts val="0"/>
              </a:spcBef>
              <a:defRPr/>
            </a:lvl8pPr>
            <a:lvl9pPr indent="1828800" lvl="8" rtl="0" algn="ctr">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mp; Bullets">
    <p:spTree>
      <p:nvGrpSpPr>
        <p:cNvPr id="33" name="Shape 33"/>
        <p:cNvGrpSpPr/>
        <p:nvPr/>
      </p:nvGrpSpPr>
      <p:grpSpPr>
        <a:xfrm>
          <a:off x="0" y="0"/>
          <a:ext cx="0" cy="0"/>
          <a:chOff x="0" y="0"/>
          <a:chExt cx="0" cy="0"/>
        </a:xfrm>
      </p:grpSpPr>
      <p:sp>
        <p:nvSpPr>
          <p:cNvPr id="34" name="Shape 34"/>
          <p:cNvSpPr txBox="1"/>
          <p:nvPr>
            <p:ph type="title"/>
          </p:nvPr>
        </p:nvSpPr>
        <p:spPr>
          <a:xfrm>
            <a:off x="1689100" y="952500"/>
            <a:ext cx="21005799" cy="2286000"/>
          </a:xfrm>
          <a:prstGeom prst="rect">
            <a:avLst/>
          </a:prstGeom>
          <a:noFill/>
          <a:ln>
            <a:noFill/>
          </a:ln>
        </p:spPr>
        <p:txBody>
          <a:bodyPr anchorCtr="0" anchor="ctr" bIns="91425" lIns="91425" rIns="91425" tIns="91425"/>
          <a:lstStyle>
            <a:lvl1pPr lvl="0" rtl="0" algn="ctr">
              <a:spcBef>
                <a:spcPts val="0"/>
              </a:spcBef>
              <a:defRPr/>
            </a:lvl1pPr>
            <a:lvl2pPr indent="228600" lvl="1" rtl="0" algn="ctr">
              <a:spcBef>
                <a:spcPts val="0"/>
              </a:spcBef>
              <a:defRPr/>
            </a:lvl2pPr>
            <a:lvl3pPr indent="457200" lvl="2" rtl="0" algn="ctr">
              <a:spcBef>
                <a:spcPts val="0"/>
              </a:spcBef>
              <a:defRPr/>
            </a:lvl3pPr>
            <a:lvl4pPr indent="685800" lvl="3" rtl="0" algn="ctr">
              <a:spcBef>
                <a:spcPts val="0"/>
              </a:spcBef>
              <a:defRPr/>
            </a:lvl4pPr>
            <a:lvl5pPr indent="914400" lvl="4" rtl="0" algn="ctr">
              <a:spcBef>
                <a:spcPts val="0"/>
              </a:spcBef>
              <a:defRPr/>
            </a:lvl5pPr>
            <a:lvl6pPr indent="1143000" lvl="5" rtl="0" algn="ctr">
              <a:spcBef>
                <a:spcPts val="0"/>
              </a:spcBef>
              <a:defRPr/>
            </a:lvl6pPr>
            <a:lvl7pPr indent="1371600" lvl="6" rtl="0" algn="ctr">
              <a:spcBef>
                <a:spcPts val="0"/>
              </a:spcBef>
              <a:defRPr/>
            </a:lvl7pPr>
            <a:lvl8pPr indent="1600200" lvl="7" rtl="0" algn="ctr">
              <a:spcBef>
                <a:spcPts val="0"/>
              </a:spcBef>
              <a:defRPr/>
            </a:lvl8pPr>
            <a:lvl9pPr indent="1828800" lvl="8" rtl="0" algn="ctr">
              <a:spcBef>
                <a:spcPts val="0"/>
              </a:spcBef>
              <a:defRPr/>
            </a:lvl9pPr>
          </a:lstStyle>
          <a:p/>
        </p:txBody>
      </p:sp>
      <p:sp>
        <p:nvSpPr>
          <p:cNvPr id="35" name="Shape 35"/>
          <p:cNvSpPr txBox="1"/>
          <p:nvPr>
            <p:ph idx="1" type="body"/>
          </p:nvPr>
        </p:nvSpPr>
        <p:spPr>
          <a:xfrm>
            <a:off x="1689100" y="3238500"/>
            <a:ext cx="21005799" cy="9207499"/>
          </a:xfrm>
          <a:prstGeom prst="rect">
            <a:avLst/>
          </a:prstGeom>
          <a:noFill/>
          <a:ln>
            <a:noFill/>
          </a:ln>
        </p:spPr>
        <p:txBody>
          <a:bodyPr anchorCtr="0" anchor="ctr" bIns="91425" lIns="91425" rIns="91425" tIns="91425"/>
          <a:lstStyle>
            <a:lvl1pPr indent="-215900" lvl="0" marL="635000" rtl="0">
              <a:spcBef>
                <a:spcPts val="5900"/>
              </a:spcBef>
              <a:buFont typeface="Arial"/>
              <a:buChar char="•"/>
              <a:defRPr/>
            </a:lvl1pPr>
            <a:lvl2pPr indent="-215900" lvl="1" marL="1270000" rtl="0">
              <a:spcBef>
                <a:spcPts val="5900"/>
              </a:spcBef>
              <a:buFont typeface="Arial"/>
              <a:buChar char="•"/>
              <a:defRPr/>
            </a:lvl2pPr>
            <a:lvl3pPr indent="-215900" lvl="2" marL="1905000" rtl="0">
              <a:spcBef>
                <a:spcPts val="5900"/>
              </a:spcBef>
              <a:buFont typeface="Arial"/>
              <a:buChar char="•"/>
              <a:defRPr/>
            </a:lvl3pPr>
            <a:lvl4pPr indent="-215900" lvl="3" marL="2540000" rtl="0">
              <a:spcBef>
                <a:spcPts val="5900"/>
              </a:spcBef>
              <a:buFont typeface="Arial"/>
              <a:buChar char="•"/>
              <a:defRPr/>
            </a:lvl4pPr>
            <a:lvl5pPr indent="-215900" lvl="4" marL="3175000" rtl="0">
              <a:spcBef>
                <a:spcPts val="5900"/>
              </a:spcBef>
              <a:buFont typeface="Arial"/>
              <a:buChar char="•"/>
              <a:defRPr/>
            </a:lvl5pPr>
            <a:lvl6pPr indent="-215900" lvl="5" marL="3810000" rtl="0">
              <a:spcBef>
                <a:spcPts val="5900"/>
              </a:spcBef>
              <a:buFont typeface="Arial"/>
              <a:buChar char="•"/>
              <a:defRPr/>
            </a:lvl6pPr>
            <a:lvl7pPr indent="-215900" lvl="6" marL="4445000" rtl="0">
              <a:spcBef>
                <a:spcPts val="5900"/>
              </a:spcBef>
              <a:buFont typeface="Arial"/>
              <a:buChar char="•"/>
              <a:defRPr/>
            </a:lvl7pPr>
            <a:lvl8pPr indent="-215900" lvl="7" marL="5080000" rtl="0">
              <a:spcBef>
                <a:spcPts val="5900"/>
              </a:spcBef>
              <a:buFont typeface="Arial"/>
              <a:buChar char="•"/>
              <a:defRPr/>
            </a:lvl8pPr>
            <a:lvl9pPr indent="-215900" lvl="8" marL="5715000" rtl="0">
              <a:spcBef>
                <a:spcPts val="5900"/>
              </a:spcBef>
              <a:buFont typeface="Arial"/>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Bullets &amp; Photo">
    <p:spTree>
      <p:nvGrpSpPr>
        <p:cNvPr id="36" name="Shape 36"/>
        <p:cNvGrpSpPr/>
        <p:nvPr/>
      </p:nvGrpSpPr>
      <p:grpSpPr>
        <a:xfrm>
          <a:off x="0" y="0"/>
          <a:ext cx="0" cy="0"/>
          <a:chOff x="0" y="0"/>
          <a:chExt cx="0" cy="0"/>
        </a:xfrm>
      </p:grpSpPr>
      <p:sp>
        <p:nvSpPr>
          <p:cNvPr id="37" name="Shape 37"/>
          <p:cNvSpPr txBox="1"/>
          <p:nvPr>
            <p:ph type="title"/>
          </p:nvPr>
        </p:nvSpPr>
        <p:spPr>
          <a:xfrm>
            <a:off x="1689100" y="952500"/>
            <a:ext cx="21005799" cy="2286000"/>
          </a:xfrm>
          <a:prstGeom prst="rect">
            <a:avLst/>
          </a:prstGeom>
          <a:noFill/>
          <a:ln>
            <a:noFill/>
          </a:ln>
        </p:spPr>
        <p:txBody>
          <a:bodyPr anchorCtr="0" anchor="ctr" bIns="91425" lIns="91425" rIns="91425" tIns="91425"/>
          <a:lstStyle>
            <a:lvl1pPr lvl="0" rtl="0" algn="ctr">
              <a:spcBef>
                <a:spcPts val="0"/>
              </a:spcBef>
              <a:defRPr/>
            </a:lvl1pPr>
            <a:lvl2pPr indent="228600" lvl="1" rtl="0" algn="ctr">
              <a:spcBef>
                <a:spcPts val="0"/>
              </a:spcBef>
              <a:defRPr/>
            </a:lvl2pPr>
            <a:lvl3pPr indent="457200" lvl="2" rtl="0" algn="ctr">
              <a:spcBef>
                <a:spcPts val="0"/>
              </a:spcBef>
              <a:defRPr/>
            </a:lvl3pPr>
            <a:lvl4pPr indent="685800" lvl="3" rtl="0" algn="ctr">
              <a:spcBef>
                <a:spcPts val="0"/>
              </a:spcBef>
              <a:defRPr/>
            </a:lvl4pPr>
            <a:lvl5pPr indent="914400" lvl="4" rtl="0" algn="ctr">
              <a:spcBef>
                <a:spcPts val="0"/>
              </a:spcBef>
              <a:defRPr/>
            </a:lvl5pPr>
            <a:lvl6pPr indent="1143000" lvl="5" rtl="0" algn="ctr">
              <a:spcBef>
                <a:spcPts val="0"/>
              </a:spcBef>
              <a:defRPr/>
            </a:lvl6pPr>
            <a:lvl7pPr indent="1371600" lvl="6" rtl="0" algn="ctr">
              <a:spcBef>
                <a:spcPts val="0"/>
              </a:spcBef>
              <a:defRPr/>
            </a:lvl7pPr>
            <a:lvl8pPr indent="1600200" lvl="7" rtl="0" algn="ctr">
              <a:spcBef>
                <a:spcPts val="0"/>
              </a:spcBef>
              <a:defRPr/>
            </a:lvl8pPr>
            <a:lvl9pPr indent="1828800" lvl="8" rtl="0" algn="ctr">
              <a:spcBef>
                <a:spcPts val="0"/>
              </a:spcBef>
              <a:defRPr/>
            </a:lvl9pPr>
          </a:lstStyle>
          <a:p/>
        </p:txBody>
      </p:sp>
      <p:sp>
        <p:nvSpPr>
          <p:cNvPr id="38" name="Shape 38"/>
          <p:cNvSpPr txBox="1"/>
          <p:nvPr>
            <p:ph idx="1" type="body"/>
          </p:nvPr>
        </p:nvSpPr>
        <p:spPr>
          <a:xfrm>
            <a:off x="1689100" y="3238500"/>
            <a:ext cx="10007600" cy="9207499"/>
          </a:xfrm>
          <a:prstGeom prst="rect">
            <a:avLst/>
          </a:prstGeom>
          <a:noFill/>
          <a:ln>
            <a:noFill/>
          </a:ln>
        </p:spPr>
        <p:txBody>
          <a:bodyPr anchorCtr="0" anchor="ctr" bIns="91425" lIns="91425" rIns="91425" tIns="91425"/>
          <a:lstStyle>
            <a:lvl1pPr indent="-558800" lvl="0" marL="558800" rtl="0">
              <a:spcBef>
                <a:spcPts val="4500"/>
              </a:spcBef>
              <a:defRPr/>
            </a:lvl1pPr>
            <a:lvl2pPr indent="-558800" lvl="1" marL="1117600" rtl="0">
              <a:spcBef>
                <a:spcPts val="4500"/>
              </a:spcBef>
              <a:defRPr/>
            </a:lvl2pPr>
            <a:lvl3pPr indent="-558800" lvl="2" marL="1676400" rtl="0">
              <a:spcBef>
                <a:spcPts val="4500"/>
              </a:spcBef>
              <a:defRPr/>
            </a:lvl3pPr>
            <a:lvl4pPr indent="-558800" lvl="3" marL="2235200" rtl="0">
              <a:spcBef>
                <a:spcPts val="4500"/>
              </a:spcBef>
              <a:defRPr/>
            </a:lvl4pPr>
            <a:lvl5pPr indent="-558800" lvl="4" marL="2794000" rtl="0">
              <a:spcBef>
                <a:spcPts val="450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89100" y="952500"/>
            <a:ext cx="21005799" cy="2286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228600" lvl="1"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457200" lvl="2" marL="0" marR="0" rtl="0" algn="ctr">
              <a:spcBef>
                <a:spcPts val="0"/>
              </a:spcBef>
              <a:defRPr b="0" i="0" sz="1800" u="none" cap="none" strike="noStrike"/>
            </a:lvl3pPr>
            <a:lvl4pPr indent="685800" lvl="3" marL="0" marR="0" rtl="0" algn="ctr">
              <a:spcBef>
                <a:spcPts val="0"/>
              </a:spcBef>
              <a:defRPr b="0" i="0" sz="1800" u="none" cap="none" strike="noStrike"/>
            </a:lvl4pPr>
            <a:lvl5pPr indent="914400" lvl="4" marL="0" marR="0" rtl="0" algn="ctr">
              <a:spcBef>
                <a:spcPts val="0"/>
              </a:spcBef>
              <a:defRPr b="0" i="0" sz="1800" u="none" cap="none" strike="noStrike"/>
            </a:lvl5pPr>
            <a:lvl6pPr indent="1143000" lvl="5" marL="0" marR="0" rtl="0" algn="ctr">
              <a:spcBef>
                <a:spcPts val="0"/>
              </a:spcBef>
              <a:defRPr b="0" i="0" sz="1800" u="none" cap="none" strike="noStrike"/>
            </a:lvl6pPr>
            <a:lvl7pPr indent="1371600" lvl="6" marL="0" marR="0" rtl="0" algn="ctr">
              <a:spcBef>
                <a:spcPts val="0"/>
              </a:spcBef>
              <a:defRPr b="0" i="0" sz="1800" u="none" cap="none" strike="noStrike"/>
            </a:lvl7pPr>
            <a:lvl8pPr indent="1600200" lvl="7" marL="0" marR="0" rtl="0" algn="ctr">
              <a:spcBef>
                <a:spcPts val="0"/>
              </a:spcBef>
              <a:defRPr b="0" i="0" sz="1800" u="none" cap="none" strike="noStrike"/>
            </a:lvl8pPr>
            <a:lvl9pPr indent="1828800" lvl="8" marL="0" marR="0" rtl="0" algn="ctr">
              <a:spcBef>
                <a:spcPts val="0"/>
              </a:spcBef>
              <a:defRPr b="0" i="0" sz="1800" u="none" cap="none" strike="noStrike"/>
            </a:lvl9pPr>
          </a:lstStyle>
          <a:p/>
        </p:txBody>
      </p:sp>
      <p:sp>
        <p:nvSpPr>
          <p:cNvPr id="7" name="Shape 7"/>
          <p:cNvSpPr txBox="1"/>
          <p:nvPr>
            <p:ph idx="1" type="body"/>
          </p:nvPr>
        </p:nvSpPr>
        <p:spPr>
          <a:xfrm>
            <a:off x="1689100" y="3238500"/>
            <a:ext cx="21005799" cy="9207499"/>
          </a:xfrm>
          <a:prstGeom prst="rect">
            <a:avLst/>
          </a:prstGeom>
          <a:noFill/>
          <a:ln>
            <a:noFill/>
          </a:ln>
        </p:spPr>
        <p:txBody>
          <a:bodyPr anchorCtr="0" anchor="ctr" bIns="91425" lIns="91425" rIns="91425" tIns="91425"/>
          <a:lstStyle>
            <a:lvl1pPr indent="-215900" lvl="0" marL="635000" marR="0" rtl="0" algn="l">
              <a:lnSpc>
                <a:spcPct val="100000"/>
              </a:lnSpc>
              <a:spcBef>
                <a:spcPts val="590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1pPr>
            <a:lvl2pPr indent="-215900" lvl="1" marL="1270000" marR="0" rtl="0" algn="l">
              <a:lnSpc>
                <a:spcPct val="100000"/>
              </a:lnSpc>
              <a:spcBef>
                <a:spcPts val="590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2pPr>
            <a:lvl3pPr indent="-215900" lvl="2" marL="1905000" marR="0" rtl="0" algn="l">
              <a:lnSpc>
                <a:spcPct val="100000"/>
              </a:lnSpc>
              <a:spcBef>
                <a:spcPts val="590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3pPr>
            <a:lvl4pPr indent="-215900" lvl="3" marL="2540000" marR="0" rtl="0" algn="l">
              <a:lnSpc>
                <a:spcPct val="100000"/>
              </a:lnSpc>
              <a:spcBef>
                <a:spcPts val="590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4pPr>
            <a:lvl5pPr indent="-215900" lvl="4" marL="3175000" marR="0" rtl="0" algn="l">
              <a:lnSpc>
                <a:spcPct val="100000"/>
              </a:lnSpc>
              <a:spcBef>
                <a:spcPts val="590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5pPr>
            <a:lvl6pPr indent="-215900" lvl="5" marL="3810000" marR="0" rtl="0" algn="l">
              <a:lnSpc>
                <a:spcPct val="100000"/>
              </a:lnSpc>
              <a:spcBef>
                <a:spcPts val="590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6pPr>
            <a:lvl7pPr indent="-215900" lvl="6" marL="4445000" marR="0" rtl="0" algn="l">
              <a:lnSpc>
                <a:spcPct val="100000"/>
              </a:lnSpc>
              <a:spcBef>
                <a:spcPts val="590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7pPr>
            <a:lvl8pPr indent="-215900" lvl="7" marL="5080000" marR="0" rtl="0" algn="l">
              <a:lnSpc>
                <a:spcPct val="100000"/>
              </a:lnSpc>
              <a:spcBef>
                <a:spcPts val="590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8pPr>
            <a:lvl9pPr indent="-215900" lvl="8" marL="5715000" marR="0" rtl="0" algn="l">
              <a:lnSpc>
                <a:spcPct val="100000"/>
              </a:lnSpc>
              <a:spcBef>
                <a:spcPts val="5900"/>
              </a:spcBef>
              <a:spcAft>
                <a:spcPts val="0"/>
              </a:spcAft>
              <a:buClr>
                <a:srgbClr val="000000"/>
              </a:buClr>
              <a:buFont typeface="Arial"/>
              <a:buChar char="•"/>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04.png"/><Relationship Id="rId5"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0.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04.png"/><Relationship Id="rId5"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6.png"/><Relationship Id="rId9" Type="http://schemas.openxmlformats.org/officeDocument/2006/relationships/image" Target="../media/image24.jpg"/><Relationship Id="rId5" Type="http://schemas.openxmlformats.org/officeDocument/2006/relationships/image" Target="../media/image39.png"/><Relationship Id="rId6" Type="http://schemas.openxmlformats.org/officeDocument/2006/relationships/image" Target="../media/image15.jpg"/><Relationship Id="rId7" Type="http://schemas.openxmlformats.org/officeDocument/2006/relationships/image" Target="../media/image19.jpg"/><Relationship Id="rId8"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globalbrigades.org/volunteer-tools-home" TargetMode="External"/><Relationship Id="rId4" Type="http://schemas.openxmlformats.org/officeDocument/2006/relationships/image" Target="../media/image23.png"/><Relationship Id="rId5" Type="http://schemas.openxmlformats.org/officeDocument/2006/relationships/image" Target="../media/image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04.png"/><Relationship Id="rId5" Type="http://schemas.openxmlformats.org/officeDocument/2006/relationships/image" Target="../media/image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0.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image" Target="../media/image0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jpg"/><Relationship Id="rId4" Type="http://schemas.openxmlformats.org/officeDocument/2006/relationships/image" Target="../media/image04.png"/><Relationship Id="rId5"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6.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jpg"/><Relationship Id="rId4" Type="http://schemas.openxmlformats.org/officeDocument/2006/relationships/image" Target="../media/image0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04.png"/><Relationship Id="rId5" Type="http://schemas.openxmlformats.org/officeDocument/2006/relationships/image" Target="../media/image0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00.png"/><Relationship Id="rId5"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hyperlink" Target="http://www.globalbrigades.org/dashboard" TargetMode="External"/><Relationship Id="rId5" Type="http://schemas.openxmlformats.org/officeDocument/2006/relationships/image" Target="../media/image0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jpg"/><Relationship Id="rId4" Type="http://schemas.openxmlformats.org/officeDocument/2006/relationships/image" Target="../media/image0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00.png"/><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8.jpg"/><Relationship Id="rId4" Type="http://schemas.openxmlformats.org/officeDocument/2006/relationships/image" Target="../media/image07.png"/><Relationship Id="rId5" Type="http://schemas.openxmlformats.org/officeDocument/2006/relationships/image" Target="../media/image05.png"/><Relationship Id="rId6" Type="http://schemas.openxmlformats.org/officeDocument/2006/relationships/image" Target="../media/image0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8.jpg"/><Relationship Id="rId4" Type="http://schemas.openxmlformats.org/officeDocument/2006/relationships/image" Target="../media/image07.png"/><Relationship Id="rId5" Type="http://schemas.openxmlformats.org/officeDocument/2006/relationships/image" Target="../media/image05.png"/><Relationship Id="rId6"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04.png"/><Relationship Id="rId5"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04.png"/><Relationship Id="rId5"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7" name="Shape 47"/>
        <p:cNvGrpSpPr/>
        <p:nvPr/>
      </p:nvGrpSpPr>
      <p:grpSpPr>
        <a:xfrm>
          <a:off x="0" y="0"/>
          <a:ext cx="0" cy="0"/>
          <a:chOff x="0" y="0"/>
          <a:chExt cx="0" cy="0"/>
        </a:xfrm>
      </p:grpSpPr>
      <p:grpSp>
        <p:nvGrpSpPr>
          <p:cNvPr id="48" name="Shape 48"/>
          <p:cNvGrpSpPr/>
          <p:nvPr/>
        </p:nvGrpSpPr>
        <p:grpSpPr>
          <a:xfrm>
            <a:off x="1255867" y="1032066"/>
            <a:ext cx="8467404" cy="9742536"/>
            <a:chOff x="-11716" y="0"/>
            <a:chExt cx="8467402" cy="9742534"/>
          </a:xfrm>
        </p:grpSpPr>
        <p:sp>
          <p:nvSpPr>
            <p:cNvPr id="49" name="Shape 49"/>
            <p:cNvSpPr/>
            <p:nvPr/>
          </p:nvSpPr>
          <p:spPr>
            <a:xfrm>
              <a:off x="-11716" y="0"/>
              <a:ext cx="8455688" cy="9742534"/>
            </a:xfrm>
            <a:prstGeom prst="rect">
              <a:avLst/>
            </a:prstGeom>
            <a:solidFill>
              <a:srgbClr val="A5A5A5">
                <a:alpha val="52941"/>
              </a:srgbClr>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Font typeface="Arial"/>
                <a:buNone/>
              </a:pPr>
              <a:r>
                <a:t/>
              </a:r>
              <a:endParaRPr b="1" i="0" sz="3700" u="none" cap="none" strike="noStrike">
                <a:solidFill>
                  <a:srgbClr val="3B3D40"/>
                </a:solidFill>
                <a:latin typeface="Arial"/>
                <a:ea typeface="Arial"/>
                <a:cs typeface="Arial"/>
                <a:sym typeface="Arial"/>
              </a:endParaRPr>
            </a:p>
          </p:txBody>
        </p:sp>
        <p:sp>
          <p:nvSpPr>
            <p:cNvPr id="50" name="Shape 50"/>
            <p:cNvSpPr/>
            <p:nvPr/>
          </p:nvSpPr>
          <p:spPr>
            <a:xfrm>
              <a:off x="1294741" y="4269221"/>
              <a:ext cx="7160945" cy="3844611"/>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FFFFFF"/>
                </a:buClr>
                <a:buSzPct val="25000"/>
                <a:buFont typeface="Source Sans Pro"/>
                <a:buNone/>
              </a:pPr>
              <a:r>
                <a:rPr b="1" i="0" lang="en-US" sz="6000" u="none" cap="none" strike="noStrike">
                  <a:solidFill>
                    <a:srgbClr val="FFFFFF"/>
                  </a:solidFill>
                  <a:latin typeface="Source Sans Pro"/>
                  <a:ea typeface="Source Sans Pro"/>
                  <a:cs typeface="Source Sans Pro"/>
                  <a:sym typeface="Source Sans Pro"/>
                </a:rPr>
                <a:t>ENVIRONMENTAL</a:t>
              </a:r>
              <a:br>
                <a:rPr b="1" i="0" lang="en-US" sz="6000" u="none" cap="none" strike="noStrike">
                  <a:solidFill>
                    <a:srgbClr val="FFFFFF"/>
                  </a:solidFill>
                  <a:latin typeface="Source Sans Pro"/>
                  <a:ea typeface="Source Sans Pro"/>
                  <a:cs typeface="Source Sans Pro"/>
                  <a:sym typeface="Source Sans Pro"/>
                </a:rPr>
              </a:br>
              <a:r>
                <a:rPr b="1" i="0" lang="en-US" sz="6000" u="none" cap="none" strike="noStrike">
                  <a:solidFill>
                    <a:srgbClr val="FFFFFF"/>
                  </a:solidFill>
                  <a:latin typeface="Source Sans Pro"/>
                  <a:ea typeface="Source Sans Pro"/>
                  <a:cs typeface="Source Sans Pro"/>
                  <a:sym typeface="Source Sans Pro"/>
                </a:rPr>
                <a:t>BRIGADES </a:t>
              </a:r>
            </a:p>
            <a:p>
              <a:pPr indent="0" lvl="0" marL="0" marR="0" rtl="0" algn="l">
                <a:lnSpc>
                  <a:spcPct val="100000"/>
                </a:lnSpc>
                <a:spcBef>
                  <a:spcPts val="0"/>
                </a:spcBef>
                <a:spcAft>
                  <a:spcPts val="0"/>
                </a:spcAft>
                <a:buClr>
                  <a:srgbClr val="FFFFFF"/>
                </a:buClr>
                <a:buSzPct val="25000"/>
                <a:buFont typeface="Source Sans Pro"/>
                <a:buNone/>
              </a:pPr>
              <a:r>
                <a:rPr b="1" i="0" lang="en-US" sz="6000" u="none" cap="none" strike="noStrike">
                  <a:solidFill>
                    <a:srgbClr val="FFFFFF"/>
                  </a:solidFill>
                  <a:latin typeface="Source Sans Pro"/>
                  <a:ea typeface="Source Sans Pro"/>
                  <a:cs typeface="Source Sans Pro"/>
                  <a:sym typeface="Source Sans Pro"/>
                </a:rPr>
                <a:t>INFORMATION SESSION</a:t>
              </a:r>
            </a:p>
            <a:p>
              <a:pPr indent="0" lvl="0" marL="0" marR="0" rtl="0" algn="l">
                <a:lnSpc>
                  <a:spcPct val="100000"/>
                </a:lnSpc>
                <a:spcBef>
                  <a:spcPts val="0"/>
                </a:spcBef>
                <a:spcAft>
                  <a:spcPts val="0"/>
                </a:spcAft>
                <a:buClr>
                  <a:srgbClr val="000000"/>
                </a:buClr>
                <a:buFont typeface="Arial"/>
                <a:buNone/>
              </a:pPr>
              <a:r>
                <a:t/>
              </a:r>
              <a:endParaRPr b="1" i="0" sz="42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FFFFFF"/>
                </a:buClr>
                <a:buSzPct val="25000"/>
                <a:buFont typeface="Source Sans Pro"/>
                <a:buNone/>
              </a:pPr>
              <a:r>
                <a:rPr b="1" i="0" lang="en-US" sz="4200" u="none" cap="none" strike="noStrike">
                  <a:solidFill>
                    <a:srgbClr val="FFFFFF"/>
                  </a:solidFill>
                  <a:latin typeface="Source Sans Pro"/>
                  <a:ea typeface="Source Sans Pro"/>
                  <a:cs typeface="Source Sans Pro"/>
                  <a:sym typeface="Source Sans Pro"/>
                </a:rPr>
                <a:t>MONTH DAY, YEAR</a:t>
              </a:r>
            </a:p>
          </p:txBody>
        </p:sp>
      </p:grpSp>
      <p:pic>
        <p:nvPicPr>
          <p:cNvPr id="51" name="Shape 51"/>
          <p:cNvPicPr preferRelativeResize="0"/>
          <p:nvPr/>
        </p:nvPicPr>
        <p:blipFill rotWithShape="1">
          <a:blip r:embed="rId4">
            <a:alphaModFix/>
          </a:blip>
          <a:srcRect b="0" l="0" r="0" t="0"/>
          <a:stretch/>
        </p:blipFill>
        <p:spPr>
          <a:xfrm>
            <a:off x="4429253" y="1843443"/>
            <a:ext cx="2210496" cy="2210496"/>
          </a:xfrm>
          <a:prstGeom prst="rect">
            <a:avLst/>
          </a:prstGeom>
          <a:noFill/>
          <a:ln>
            <a:noFill/>
          </a:ln>
        </p:spPr>
      </p:pic>
      <p:cxnSp>
        <p:nvCxnSpPr>
          <p:cNvPr id="52" name="Shape 52"/>
          <p:cNvCxnSpPr/>
          <p:nvPr/>
        </p:nvCxnSpPr>
        <p:spPr>
          <a:xfrm>
            <a:off x="2175641" y="4701471"/>
            <a:ext cx="0" cy="5295909"/>
          </a:xfrm>
          <a:prstGeom prst="straightConnector1">
            <a:avLst/>
          </a:prstGeom>
          <a:noFill/>
          <a:ln cap="flat" cmpd="sng" w="25400">
            <a:solidFill>
              <a:schemeClr val="lt2"/>
            </a:solidFill>
            <a:prstDash val="solid"/>
            <a:miter/>
            <a:headEnd len="med" w="med" type="none"/>
            <a:tailEnd len="med" w="med" type="none"/>
          </a:ln>
        </p:spPr>
      </p:cxnSp>
      <p:pic>
        <p:nvPicPr>
          <p:cNvPr id="53" name="Shape 53"/>
          <p:cNvPicPr preferRelativeResize="0"/>
          <p:nvPr/>
        </p:nvPicPr>
        <p:blipFill rotWithShape="1">
          <a:blip r:embed="rId5">
            <a:alphaModFix/>
          </a:blip>
          <a:srcRect b="0" l="0" r="24917" t="0"/>
          <a:stretch/>
        </p:blipFill>
        <p:spPr>
          <a:xfrm>
            <a:off x="1255866" y="10393602"/>
            <a:ext cx="8467404" cy="38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190" name="Shape 190"/>
          <p:cNvSpPr txBox="1"/>
          <p:nvPr>
            <p:ph type="title"/>
          </p:nvPr>
        </p:nvSpPr>
        <p:spPr>
          <a:xfrm>
            <a:off x="907740" y="503608"/>
            <a:ext cx="16928704" cy="812155"/>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ENVIRONMENTAL NEEDS</a:t>
            </a:r>
          </a:p>
        </p:txBody>
      </p:sp>
      <p:cxnSp>
        <p:nvCxnSpPr>
          <p:cNvPr id="191" name="Shape 191"/>
          <p:cNvCxnSpPr/>
          <p:nvPr/>
        </p:nvCxnSpPr>
        <p:spPr>
          <a:xfrm>
            <a:off x="14528040" y="13562493"/>
            <a:ext cx="721895" cy="0"/>
          </a:xfrm>
          <a:prstGeom prst="straightConnector1">
            <a:avLst/>
          </a:prstGeom>
          <a:noFill/>
          <a:ln cap="flat" cmpd="sng" w="57150">
            <a:solidFill>
              <a:srgbClr val="76B031"/>
            </a:solidFill>
            <a:prstDash val="solid"/>
            <a:miter/>
            <a:headEnd len="med" w="med" type="none"/>
            <a:tailEnd len="med" w="med" type="none"/>
          </a:ln>
        </p:spPr>
      </p:cxnSp>
      <p:sp>
        <p:nvSpPr>
          <p:cNvPr id="192" name="Shape 192"/>
          <p:cNvSpPr/>
          <p:nvPr/>
        </p:nvSpPr>
        <p:spPr>
          <a:xfrm>
            <a:off x="1676400" y="2552442"/>
            <a:ext cx="10322100" cy="108645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PANAMA</a:t>
            </a:r>
            <a:r>
              <a:rPr b="1" lang="en-US" sz="3200">
                <a:solidFill>
                  <a:srgbClr val="76B031"/>
                </a:solidFill>
                <a:latin typeface="Source Sans Pro"/>
                <a:ea typeface="Source Sans Pro"/>
                <a:cs typeface="Source Sans Pro"/>
                <a:sym typeface="Source Sans Pro"/>
              </a:rPr>
              <a:t>’</a:t>
            </a:r>
            <a:r>
              <a:rPr b="1" i="0" lang="en-US" sz="3200" u="none" cap="none" strike="noStrike">
                <a:solidFill>
                  <a:srgbClr val="76B031"/>
                </a:solidFill>
                <a:latin typeface="Source Sans Pro"/>
                <a:ea typeface="Source Sans Pro"/>
                <a:cs typeface="Source Sans Pro"/>
                <a:sym typeface="Source Sans Pro"/>
              </a:rPr>
              <a:t>S ENVIRONMENT</a:t>
            </a:r>
          </a:p>
          <a:p>
            <a:pPr indent="0" lvl="0" marL="0" marR="0" rtl="0" algn="l">
              <a:lnSpc>
                <a:spcPct val="100000"/>
              </a:lnSpc>
              <a:spcBef>
                <a:spcPts val="0"/>
              </a:spcBef>
              <a:spcAft>
                <a:spcPts val="0"/>
              </a:spcAft>
              <a:buClr>
                <a:srgbClr val="76B031"/>
              </a:buClr>
              <a:buFont typeface="Source Sans Pro"/>
              <a:buNone/>
            </a:pPr>
            <a:r>
              <a:t/>
            </a:r>
            <a:endParaRPr b="1" sz="3200">
              <a:solidFill>
                <a:srgbClr val="76B031"/>
              </a:solidFill>
              <a:latin typeface="Source Sans Pro"/>
              <a:ea typeface="Source Sans Pro"/>
              <a:cs typeface="Source Sans Pro"/>
              <a:sym typeface="Source Sans Pro"/>
            </a:endParaRPr>
          </a:p>
          <a:p>
            <a:pPr indent="-431800" lvl="0" marL="914400" marR="0" rtl="0" algn="l">
              <a:lnSpc>
                <a:spcPct val="100000"/>
              </a:lnSpc>
              <a:spcBef>
                <a:spcPts val="0"/>
              </a:spcBef>
              <a:spcAft>
                <a:spcPts val="0"/>
              </a:spcAft>
              <a:buClr>
                <a:srgbClr val="3B3D40"/>
              </a:buClr>
              <a:buSzPct val="100000"/>
              <a:buFont typeface="Source Sans Pro"/>
              <a:buChar char="●"/>
            </a:pPr>
            <a:r>
              <a:rPr b="0" i="0" lang="en-US" sz="3200" u="none" cap="none" strike="noStrike">
                <a:solidFill>
                  <a:srgbClr val="3B3D40"/>
                </a:solidFill>
                <a:latin typeface="Source Sans Pro"/>
                <a:ea typeface="Source Sans Pro"/>
                <a:cs typeface="Source Sans Pro"/>
                <a:sym typeface="Source Sans Pro"/>
              </a:rPr>
              <a:t>One of the most </a:t>
            </a:r>
            <a:r>
              <a:rPr lang="en-US" sz="3200">
                <a:solidFill>
                  <a:srgbClr val="3B3D40"/>
                </a:solidFill>
                <a:latin typeface="Source Sans Pro"/>
                <a:ea typeface="Source Sans Pro"/>
                <a:cs typeface="Source Sans Pro"/>
                <a:sym typeface="Source Sans Pro"/>
              </a:rPr>
              <a:t>biodiverse</a:t>
            </a:r>
            <a:r>
              <a:rPr b="0" i="0" lang="en-US" sz="3200" u="none" cap="none" strike="noStrike">
                <a:solidFill>
                  <a:srgbClr val="3B3D40"/>
                </a:solidFill>
                <a:latin typeface="Source Sans Pro"/>
                <a:ea typeface="Source Sans Pro"/>
                <a:cs typeface="Source Sans Pro"/>
                <a:sym typeface="Source Sans Pro"/>
              </a:rPr>
              <a:t> regions in the world</a:t>
            </a:r>
          </a:p>
          <a:p>
            <a:pPr indent="-431800" lvl="0" marL="914400" marR="0" rtl="0" algn="l">
              <a:lnSpc>
                <a:spcPct val="100000"/>
              </a:lnSpc>
              <a:spcBef>
                <a:spcPts val="0"/>
              </a:spcBef>
              <a:spcAft>
                <a:spcPts val="0"/>
              </a:spcAft>
              <a:buClr>
                <a:srgbClr val="000000"/>
              </a:buClr>
              <a:buSzPct val="100000"/>
              <a:buFont typeface="Source Sans Pro"/>
              <a:buChar char="●"/>
            </a:pPr>
            <a:r>
              <a:rPr b="0" i="0" lang="en-US" sz="3200" u="none" cap="none" strike="noStrike">
                <a:solidFill>
                  <a:srgbClr val="000000"/>
                </a:solidFill>
                <a:latin typeface="Source Sans Pro"/>
                <a:ea typeface="Source Sans Pro"/>
                <a:cs typeface="Source Sans Pro"/>
                <a:sym typeface="Source Sans Pro"/>
              </a:rPr>
              <a:t>Expansion of Pan-American Highway in 1970’s coupled with cheap land and government subsidies, led to a boom of colonization and exploitation of Eastern Panama</a:t>
            </a:r>
          </a:p>
          <a:p>
            <a:pPr indent="0" lvl="0" marL="0" marR="0" rtl="0" algn="l">
              <a:lnSpc>
                <a:spcPct val="100000"/>
              </a:lnSpc>
              <a:spcBef>
                <a:spcPts val="0"/>
              </a:spcBef>
              <a:spcAft>
                <a:spcPts val="0"/>
              </a:spcAft>
              <a:buClr>
                <a:srgbClr val="3B3D40"/>
              </a:buClr>
              <a:buFont typeface="Arial"/>
              <a:buNone/>
            </a:pPr>
            <a:r>
              <a:t/>
            </a:r>
            <a:endParaRPr b="0" i="0" sz="3200" u="none" cap="none" strike="noStrike">
              <a:solidFill>
                <a:srgbClr val="3B3D4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3B3D40"/>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ENVIRONMENTAL </a:t>
            </a:r>
            <a:r>
              <a:rPr b="1" lang="en-US" sz="3200">
                <a:solidFill>
                  <a:srgbClr val="76B031"/>
                </a:solidFill>
                <a:latin typeface="Source Sans Pro"/>
                <a:ea typeface="Source Sans Pro"/>
                <a:cs typeface="Source Sans Pro"/>
                <a:sym typeface="Source Sans Pro"/>
              </a:rPr>
              <a:t>CHALLENGES </a:t>
            </a:r>
          </a:p>
          <a:p>
            <a:pPr indent="-431800" lvl="0" marL="914400" rtl="0">
              <a:spcBef>
                <a:spcPts val="600"/>
              </a:spcBef>
              <a:buClr>
                <a:srgbClr val="333333"/>
              </a:buClr>
              <a:buSzPct val="100000"/>
              <a:buFont typeface="Source Sans Pro"/>
              <a:buChar char="●"/>
            </a:pPr>
            <a:r>
              <a:rPr lang="en-US" sz="3200">
                <a:solidFill>
                  <a:srgbClr val="333333"/>
                </a:solidFill>
                <a:latin typeface="Source Sans Pro"/>
                <a:ea typeface="Source Sans Pro"/>
                <a:cs typeface="Source Sans Pro"/>
                <a:sym typeface="Source Sans Pro"/>
              </a:rPr>
              <a:t>Unsustainable agriculture techniques</a:t>
            </a:r>
          </a:p>
          <a:p>
            <a:pPr indent="-431800" lvl="2" marL="1828800" rtl="0">
              <a:spcBef>
                <a:spcPts val="480"/>
              </a:spcBef>
              <a:buClr>
                <a:srgbClr val="333333"/>
              </a:buClr>
              <a:buSzPct val="100000"/>
              <a:buFont typeface="Source Sans Pro"/>
              <a:buChar char="■"/>
            </a:pPr>
            <a:r>
              <a:rPr lang="en-US" sz="3200">
                <a:solidFill>
                  <a:srgbClr val="333333"/>
                </a:solidFill>
                <a:latin typeface="Source Sans Pro"/>
                <a:ea typeface="Source Sans Pro"/>
                <a:cs typeface="Source Sans Pro"/>
                <a:sym typeface="Source Sans Pro"/>
              </a:rPr>
              <a:t>Slash-and-burn</a:t>
            </a:r>
          </a:p>
          <a:p>
            <a:pPr indent="-431800" lvl="2" marL="1828800" rtl="0">
              <a:spcBef>
                <a:spcPts val="480"/>
              </a:spcBef>
              <a:buClr>
                <a:srgbClr val="333333"/>
              </a:buClr>
              <a:buSzPct val="100000"/>
              <a:buFont typeface="Source Sans Pro"/>
              <a:buChar char="■"/>
            </a:pPr>
            <a:r>
              <a:rPr lang="en-US" sz="3200">
                <a:solidFill>
                  <a:srgbClr val="333333"/>
                </a:solidFill>
                <a:latin typeface="Source Sans Pro"/>
                <a:ea typeface="Source Sans Pro"/>
                <a:cs typeface="Source Sans Pro"/>
                <a:sym typeface="Source Sans Pro"/>
              </a:rPr>
              <a:t>Monoculture</a:t>
            </a:r>
          </a:p>
          <a:p>
            <a:pPr indent="-431800" lvl="0" marL="914400" rtl="0">
              <a:spcBef>
                <a:spcPts val="600"/>
              </a:spcBef>
              <a:buClr>
                <a:srgbClr val="333333"/>
              </a:buClr>
              <a:buSzPct val="100000"/>
              <a:buFont typeface="Source Sans Pro"/>
              <a:buChar char="●"/>
            </a:pPr>
            <a:r>
              <a:rPr lang="en-US" sz="3200">
                <a:solidFill>
                  <a:srgbClr val="333333"/>
                </a:solidFill>
                <a:latin typeface="Source Sans Pro"/>
                <a:ea typeface="Source Sans Pro"/>
                <a:cs typeface="Source Sans Pro"/>
                <a:sym typeface="Source Sans Pro"/>
              </a:rPr>
              <a:t>Unsustainable techniques →  production decrease → profit decrease</a:t>
            </a:r>
          </a:p>
          <a:p>
            <a:pPr indent="-431800" lvl="0" marL="914400" rtl="0">
              <a:spcBef>
                <a:spcPts val="600"/>
              </a:spcBef>
              <a:buClr>
                <a:srgbClr val="333333"/>
              </a:buClr>
              <a:buSzPct val="100000"/>
              <a:buFont typeface="Source Sans Pro"/>
              <a:buChar char="●"/>
            </a:pPr>
            <a:r>
              <a:rPr lang="en-US" sz="3200">
                <a:solidFill>
                  <a:srgbClr val="333333"/>
                </a:solidFill>
                <a:latin typeface="Source Sans Pro"/>
                <a:ea typeface="Source Sans Pro"/>
                <a:cs typeface="Source Sans Pro"/>
                <a:sym typeface="Source Sans Pro"/>
              </a:rPr>
              <a:t>Rural farmers lack business training and access to credit to properly operate their farms</a:t>
            </a:r>
          </a:p>
          <a:p>
            <a:pPr indent="-457200" lvl="0" marL="457200" marR="0" rtl="0" algn="l">
              <a:lnSpc>
                <a:spcPct val="100000"/>
              </a:lnSpc>
              <a:spcBef>
                <a:spcPts val="0"/>
              </a:spcBef>
              <a:spcAft>
                <a:spcPts val="0"/>
              </a:spcAft>
              <a:buClr>
                <a:srgbClr val="3B3D40"/>
              </a:buClr>
              <a:buFont typeface="Arial"/>
              <a:buNone/>
            </a:pPr>
            <a:r>
              <a:t/>
            </a:r>
            <a:endParaRPr b="1" i="0" sz="3200" u="none" cap="none" strike="noStrike">
              <a:solidFill>
                <a:srgbClr val="3B8439"/>
              </a:solidFill>
              <a:latin typeface="Source Sans Pro"/>
              <a:ea typeface="Source Sans Pro"/>
              <a:cs typeface="Source Sans Pro"/>
              <a:sym typeface="Source Sans Pro"/>
            </a:endParaRPr>
          </a:p>
          <a:p>
            <a:pPr indent="-254000" lvl="0" marL="457200" marR="0" rtl="0" algn="l">
              <a:lnSpc>
                <a:spcPct val="100000"/>
              </a:lnSpc>
              <a:spcBef>
                <a:spcPts val="0"/>
              </a:spcBef>
              <a:spcAft>
                <a:spcPts val="0"/>
              </a:spcAft>
              <a:buClr>
                <a:srgbClr val="3B3D40"/>
              </a:buClr>
              <a:buFont typeface="Arial"/>
              <a:buNone/>
            </a:pPr>
            <a:r>
              <a:t/>
            </a:r>
            <a:endParaRPr b="0" i="0" sz="3200" u="none" cap="none" strike="noStrike">
              <a:solidFill>
                <a:srgbClr val="2D2E31"/>
              </a:solidFill>
              <a:latin typeface="Source Sans Pro"/>
              <a:ea typeface="Source Sans Pro"/>
              <a:cs typeface="Source Sans Pro"/>
              <a:sym typeface="Source Sans Pro"/>
            </a:endParaRPr>
          </a:p>
        </p:txBody>
      </p:sp>
      <p:cxnSp>
        <p:nvCxnSpPr>
          <p:cNvPr id="193" name="Shape 193"/>
          <p:cNvCxnSpPr/>
          <p:nvPr/>
        </p:nvCxnSpPr>
        <p:spPr>
          <a:xfrm>
            <a:off x="12151045" y="3128606"/>
            <a:ext cx="0" cy="7113211"/>
          </a:xfrm>
          <a:prstGeom prst="straightConnector1">
            <a:avLst/>
          </a:prstGeom>
          <a:noFill/>
          <a:ln cap="flat" cmpd="sng" w="12700">
            <a:solidFill>
              <a:srgbClr val="D5D9D9"/>
            </a:solidFill>
            <a:prstDash val="solid"/>
            <a:miter/>
            <a:headEnd len="med" w="med" type="none"/>
            <a:tailEnd len="med" w="med" type="none"/>
          </a:ln>
        </p:spPr>
      </p:cxnSp>
      <p:pic>
        <p:nvPicPr>
          <p:cNvPr id="194" name="Shape 194"/>
          <p:cNvPicPr preferRelativeResize="0"/>
          <p:nvPr/>
        </p:nvPicPr>
        <p:blipFill rotWithShape="1">
          <a:blip r:embed="rId3">
            <a:alphaModFix/>
          </a:blip>
          <a:srcRect b="0" l="0" r="32458" t="0"/>
          <a:stretch/>
        </p:blipFill>
        <p:spPr>
          <a:xfrm>
            <a:off x="13872060" y="9384796"/>
            <a:ext cx="8452200" cy="422400"/>
          </a:xfrm>
          <a:prstGeom prst="rect">
            <a:avLst/>
          </a:prstGeom>
          <a:noFill/>
          <a:ln>
            <a:noFill/>
          </a:ln>
        </p:spPr>
      </p:pic>
      <p:pic>
        <p:nvPicPr>
          <p:cNvPr id="195" name="Shape 195"/>
          <p:cNvPicPr preferRelativeResize="0"/>
          <p:nvPr/>
        </p:nvPicPr>
        <p:blipFill>
          <a:blip r:embed="rId4">
            <a:alphaModFix/>
          </a:blip>
          <a:stretch>
            <a:fillRect/>
          </a:stretch>
        </p:blipFill>
        <p:spPr>
          <a:xfrm>
            <a:off x="13872050" y="3814400"/>
            <a:ext cx="8452374" cy="5680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pic>
        <p:nvPicPr>
          <p:cNvPr id="200" name="Shape 200"/>
          <p:cNvPicPr preferRelativeResize="0"/>
          <p:nvPr/>
        </p:nvPicPr>
        <p:blipFill rotWithShape="1">
          <a:blip r:embed="rId3">
            <a:alphaModFix/>
          </a:blip>
          <a:srcRect b="0" l="0" r="0" t="0"/>
          <a:stretch/>
        </p:blipFill>
        <p:spPr>
          <a:xfrm>
            <a:off x="0" y="0"/>
            <a:ext cx="24429353" cy="13781264"/>
          </a:xfrm>
          <a:prstGeom prst="rect">
            <a:avLst/>
          </a:prstGeom>
          <a:noFill/>
          <a:ln>
            <a:noFill/>
          </a:ln>
        </p:spPr>
      </p:pic>
      <p:grpSp>
        <p:nvGrpSpPr>
          <p:cNvPr id="201" name="Shape 201"/>
          <p:cNvGrpSpPr/>
          <p:nvPr/>
        </p:nvGrpSpPr>
        <p:grpSpPr>
          <a:xfrm>
            <a:off x="1147022" y="3635917"/>
            <a:ext cx="8455690" cy="6328722"/>
            <a:chOff x="1255867" y="4445875"/>
            <a:chExt cx="8455690" cy="6328722"/>
          </a:xfrm>
        </p:grpSpPr>
        <p:grpSp>
          <p:nvGrpSpPr>
            <p:cNvPr id="202" name="Shape 202"/>
            <p:cNvGrpSpPr/>
            <p:nvPr/>
          </p:nvGrpSpPr>
          <p:grpSpPr>
            <a:xfrm>
              <a:off x="1255867" y="4445875"/>
              <a:ext cx="8455690" cy="6328722"/>
              <a:chOff x="-11716" y="3413810"/>
              <a:chExt cx="8455688" cy="6328722"/>
            </a:xfrm>
          </p:grpSpPr>
          <p:sp>
            <p:nvSpPr>
              <p:cNvPr id="203" name="Shape 203"/>
              <p:cNvSpPr/>
              <p:nvPr/>
            </p:nvSpPr>
            <p:spPr>
              <a:xfrm>
                <a:off x="-11716" y="3413810"/>
                <a:ext cx="8455688" cy="6328722"/>
              </a:xfrm>
              <a:prstGeom prst="rect">
                <a:avLst/>
              </a:prstGeom>
              <a:solidFill>
                <a:srgbClr val="A5A5A5">
                  <a:alpha val="52941"/>
                </a:srgbClr>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Font typeface="Arial"/>
                  <a:buNone/>
                </a:pPr>
                <a:r>
                  <a:t/>
                </a:r>
                <a:endParaRPr b="1" i="0" sz="3700" u="none" cap="none" strike="noStrike">
                  <a:solidFill>
                    <a:srgbClr val="3B3D40"/>
                  </a:solidFill>
                  <a:latin typeface="Arial"/>
                  <a:ea typeface="Arial"/>
                  <a:cs typeface="Arial"/>
                  <a:sym typeface="Arial"/>
                </a:endParaRPr>
              </a:p>
            </p:txBody>
          </p:sp>
          <p:sp>
            <p:nvSpPr>
              <p:cNvPr id="204" name="Shape 204"/>
              <p:cNvSpPr/>
              <p:nvPr/>
            </p:nvSpPr>
            <p:spPr>
              <a:xfrm>
                <a:off x="977257" y="5714798"/>
                <a:ext cx="7160945" cy="3844611"/>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FFFFFF"/>
                  </a:buClr>
                  <a:buSzPct val="25000"/>
                  <a:buFont typeface="Source Sans Pro"/>
                  <a:buNone/>
                </a:pPr>
                <a:r>
                  <a:rPr b="1" i="0" lang="en-US" sz="6000" u="none" cap="none" strike="noStrike">
                    <a:solidFill>
                      <a:srgbClr val="FFFFFF"/>
                    </a:solidFill>
                    <a:latin typeface="Source Sans Pro"/>
                    <a:ea typeface="Source Sans Pro"/>
                    <a:cs typeface="Source Sans Pro"/>
                    <a:sym typeface="Source Sans Pro"/>
                  </a:rPr>
                  <a:t>WHAT DOES A</a:t>
                </a:r>
              </a:p>
              <a:p>
                <a:pPr indent="0" lvl="0" marL="0" marR="0" rtl="0" algn="l">
                  <a:lnSpc>
                    <a:spcPct val="100000"/>
                  </a:lnSpc>
                  <a:spcBef>
                    <a:spcPts val="0"/>
                  </a:spcBef>
                  <a:spcAft>
                    <a:spcPts val="0"/>
                  </a:spcAft>
                  <a:buClr>
                    <a:srgbClr val="FFFFFF"/>
                  </a:buClr>
                  <a:buSzPct val="25000"/>
                  <a:buFont typeface="Source Sans Pro"/>
                  <a:buNone/>
                </a:pPr>
                <a:r>
                  <a:rPr b="1" i="0" lang="en-US" sz="6000" u="none" cap="none" strike="noStrike">
                    <a:solidFill>
                      <a:srgbClr val="FFFFFF"/>
                    </a:solidFill>
                    <a:latin typeface="Source Sans Pro"/>
                    <a:ea typeface="Source Sans Pro"/>
                    <a:cs typeface="Source Sans Pro"/>
                    <a:sym typeface="Source Sans Pro"/>
                  </a:rPr>
                  <a:t>BRIGADE LOOK LIKE?</a:t>
                </a:r>
              </a:p>
            </p:txBody>
          </p:sp>
        </p:grpSp>
        <p:cxnSp>
          <p:nvCxnSpPr>
            <p:cNvPr id="205" name="Shape 205"/>
            <p:cNvCxnSpPr/>
            <p:nvPr/>
          </p:nvCxnSpPr>
          <p:spPr>
            <a:xfrm>
              <a:off x="1903509" y="7851228"/>
              <a:ext cx="0" cy="1860329"/>
            </a:xfrm>
            <a:prstGeom prst="straightConnector1">
              <a:avLst/>
            </a:prstGeom>
            <a:noFill/>
            <a:ln cap="flat" cmpd="sng" w="25400">
              <a:solidFill>
                <a:schemeClr val="lt2"/>
              </a:solidFill>
              <a:prstDash val="solid"/>
              <a:miter/>
              <a:headEnd len="med" w="med" type="none"/>
              <a:tailEnd len="med" w="med" type="none"/>
            </a:ln>
          </p:spPr>
        </p:cxnSp>
      </p:grpSp>
      <p:pic>
        <p:nvPicPr>
          <p:cNvPr id="206" name="Shape 206"/>
          <p:cNvPicPr preferRelativeResize="0"/>
          <p:nvPr/>
        </p:nvPicPr>
        <p:blipFill rotWithShape="1">
          <a:blip r:embed="rId4">
            <a:alphaModFix/>
          </a:blip>
          <a:srcRect b="0" l="0" r="0" t="0"/>
          <a:stretch/>
        </p:blipFill>
        <p:spPr>
          <a:xfrm>
            <a:off x="4320407" y="3968596"/>
            <a:ext cx="2210496" cy="2210496"/>
          </a:xfrm>
          <a:prstGeom prst="rect">
            <a:avLst/>
          </a:prstGeom>
          <a:noFill/>
          <a:ln>
            <a:noFill/>
          </a:ln>
        </p:spPr>
      </p:pic>
      <p:pic>
        <p:nvPicPr>
          <p:cNvPr id="207" name="Shape 207"/>
          <p:cNvPicPr preferRelativeResize="0"/>
          <p:nvPr/>
        </p:nvPicPr>
        <p:blipFill rotWithShape="1">
          <a:blip r:embed="rId5">
            <a:alphaModFix/>
          </a:blip>
          <a:srcRect b="1936" l="0" r="25022" t="0"/>
          <a:stretch/>
        </p:blipFill>
        <p:spPr>
          <a:xfrm>
            <a:off x="1147020" y="9591017"/>
            <a:ext cx="8455688" cy="373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p:nvPr/>
        </p:nvSpPr>
        <p:spPr>
          <a:xfrm>
            <a:off x="397225" y="11791275"/>
            <a:ext cx="23011499" cy="17289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3" name="Shape 213"/>
          <p:cNvSpPr txBox="1"/>
          <p:nvPr/>
        </p:nvSpPr>
        <p:spPr>
          <a:xfrm>
            <a:off x="907740" y="632685"/>
            <a:ext cx="15570237" cy="55399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6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SAMPLE ITINERARY</a:t>
            </a:r>
          </a:p>
        </p:txBody>
      </p:sp>
      <p:pic>
        <p:nvPicPr>
          <p:cNvPr id="214" name="Shape 214"/>
          <p:cNvPicPr preferRelativeResize="0"/>
          <p:nvPr/>
        </p:nvPicPr>
        <p:blipFill rotWithShape="1">
          <a:blip r:embed="rId3">
            <a:alphaModFix/>
          </a:blip>
          <a:srcRect b="3123" l="0" r="0" t="8646"/>
          <a:stretch/>
        </p:blipFill>
        <p:spPr>
          <a:xfrm>
            <a:off x="2117225" y="1311450"/>
            <a:ext cx="19202576" cy="12404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220" name="Shape 220"/>
          <p:cNvSpPr txBox="1"/>
          <p:nvPr>
            <p:ph type="title"/>
          </p:nvPr>
        </p:nvSpPr>
        <p:spPr>
          <a:xfrm>
            <a:off x="907740" y="624991"/>
            <a:ext cx="21067421" cy="56938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WHAT </a:t>
            </a:r>
            <a:r>
              <a:rPr lang="en-US" sz="3600">
                <a:solidFill>
                  <a:srgbClr val="3B3D40"/>
                </a:solidFill>
                <a:latin typeface="Source Sans Pro"/>
                <a:ea typeface="Source Sans Pro"/>
                <a:cs typeface="Source Sans Pro"/>
                <a:sym typeface="Source Sans Pro"/>
              </a:rPr>
              <a:t>IS AN</a:t>
            </a:r>
            <a:r>
              <a:rPr b="0" i="0" lang="en-US" sz="3600" u="none" cap="none" strike="noStrike">
                <a:solidFill>
                  <a:srgbClr val="3B3D40"/>
                </a:solidFill>
                <a:latin typeface="Source Sans Pro"/>
                <a:ea typeface="Source Sans Pro"/>
                <a:cs typeface="Source Sans Pro"/>
                <a:sym typeface="Source Sans Pro"/>
              </a:rPr>
              <a:t> ENVIRONMENTAL BRIGADE?</a:t>
            </a:r>
          </a:p>
        </p:txBody>
      </p:sp>
      <p:cxnSp>
        <p:nvCxnSpPr>
          <p:cNvPr id="221" name="Shape 221"/>
          <p:cNvCxnSpPr/>
          <p:nvPr/>
        </p:nvCxnSpPr>
        <p:spPr>
          <a:xfrm>
            <a:off x="14519325" y="13562493"/>
            <a:ext cx="721895" cy="0"/>
          </a:xfrm>
          <a:prstGeom prst="straightConnector1">
            <a:avLst/>
          </a:prstGeom>
          <a:noFill/>
          <a:ln cap="flat" cmpd="sng" w="57150">
            <a:solidFill>
              <a:srgbClr val="76B031"/>
            </a:solidFill>
            <a:prstDash val="solid"/>
            <a:miter/>
            <a:headEnd len="med" w="med" type="none"/>
            <a:tailEnd len="med" w="med" type="none"/>
          </a:ln>
        </p:spPr>
      </p:cxnSp>
      <p:cxnSp>
        <p:nvCxnSpPr>
          <p:cNvPr id="222" name="Shape 222"/>
          <p:cNvCxnSpPr/>
          <p:nvPr/>
        </p:nvCxnSpPr>
        <p:spPr>
          <a:xfrm>
            <a:off x="12529417" y="3252522"/>
            <a:ext cx="0" cy="7113211"/>
          </a:xfrm>
          <a:prstGeom prst="straightConnector1">
            <a:avLst/>
          </a:prstGeom>
          <a:noFill/>
          <a:ln cap="flat" cmpd="sng" w="12700">
            <a:solidFill>
              <a:srgbClr val="D5D9D9"/>
            </a:solidFill>
            <a:prstDash val="solid"/>
            <a:miter/>
            <a:headEnd len="med" w="med" type="none"/>
            <a:tailEnd len="med" w="med" type="none"/>
          </a:ln>
        </p:spPr>
      </p:cxnSp>
      <p:sp>
        <p:nvSpPr>
          <p:cNvPr id="223" name="Shape 223"/>
          <p:cNvSpPr txBox="1"/>
          <p:nvPr/>
        </p:nvSpPr>
        <p:spPr>
          <a:xfrm>
            <a:off x="1364249" y="2382600"/>
            <a:ext cx="10622400" cy="120339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6B031"/>
              </a:buClr>
              <a:buSzPct val="25000"/>
              <a:buFont typeface="Source Sans Pro"/>
              <a:buNone/>
            </a:pPr>
            <a:r>
              <a:rPr b="1" lang="en-US" sz="3200">
                <a:solidFill>
                  <a:srgbClr val="76B031"/>
                </a:solidFill>
                <a:latin typeface="Source Sans Pro"/>
                <a:ea typeface="Source Sans Pro"/>
                <a:cs typeface="Source Sans Pro"/>
                <a:sym typeface="Source Sans Pro"/>
              </a:rPr>
              <a:t>FIELD WORK</a:t>
            </a:r>
          </a:p>
          <a:p>
            <a:pPr indent="-431800" lvl="0" marL="457200" rtl="0">
              <a:lnSpc>
                <a:spcPct val="115000"/>
              </a:lnSpc>
              <a:spcBef>
                <a:spcPts val="0"/>
              </a:spcBef>
              <a:buSzPct val="100000"/>
              <a:buFont typeface="Source Sans Pro"/>
              <a:buChar char="●"/>
            </a:pPr>
            <a:r>
              <a:rPr lang="en-US" sz="3200">
                <a:latin typeface="Source Sans Pro"/>
                <a:ea typeface="Source Sans Pro"/>
                <a:cs typeface="Source Sans Pro"/>
                <a:sym typeface="Source Sans Pro"/>
              </a:rPr>
              <a:t>Work with community managed farmland or private farm land </a:t>
            </a:r>
          </a:p>
          <a:p>
            <a:pPr indent="-431800" lvl="0" marL="457200" rtl="0">
              <a:lnSpc>
                <a:spcPct val="115000"/>
              </a:lnSpc>
              <a:spcBef>
                <a:spcPts val="0"/>
              </a:spcBef>
              <a:buSzPct val="100000"/>
              <a:buFont typeface="Source Sans Pro"/>
              <a:buChar char="●"/>
            </a:pPr>
            <a:r>
              <a:rPr lang="en-US" sz="3200">
                <a:latin typeface="Source Sans Pro"/>
                <a:ea typeface="Source Sans Pro"/>
                <a:cs typeface="Source Sans Pro"/>
                <a:sym typeface="Source Sans Pro"/>
              </a:rPr>
              <a:t>Multiple days of fieldwork</a:t>
            </a:r>
          </a:p>
          <a:p>
            <a:pPr indent="-431800" lvl="1" marL="914400" rtl="0">
              <a:lnSpc>
                <a:spcPct val="115000"/>
              </a:lnSpc>
              <a:spcBef>
                <a:spcPts val="0"/>
              </a:spcBef>
              <a:buSzPct val="100000"/>
              <a:buFont typeface="Source Sans Pro"/>
              <a:buChar char="○"/>
            </a:pPr>
            <a:r>
              <a:rPr lang="en-US" sz="3200">
                <a:latin typeface="Source Sans Pro"/>
                <a:ea typeface="Source Sans Pro"/>
                <a:cs typeface="Source Sans Pro"/>
                <a:sym typeface="Source Sans Pro"/>
              </a:rPr>
              <a:t>Activities range from planting of crops to construction of livestock depending on farm development stage </a:t>
            </a:r>
          </a:p>
          <a:p>
            <a:pPr lvl="0" rtl="0">
              <a:lnSpc>
                <a:spcPct val="115000"/>
              </a:lnSpc>
              <a:spcBef>
                <a:spcPts val="0"/>
              </a:spcBef>
              <a:buNone/>
            </a:pPr>
            <a:r>
              <a:t/>
            </a:r>
            <a:endParaRPr sz="3200">
              <a:latin typeface="Source Sans Pro"/>
              <a:ea typeface="Source Sans Pro"/>
              <a:cs typeface="Source Sans Pro"/>
              <a:sym typeface="Source Sans Pro"/>
            </a:endParaRPr>
          </a:p>
          <a:p>
            <a:pPr lvl="0" rtl="0">
              <a:spcBef>
                <a:spcPts val="0"/>
              </a:spcBef>
              <a:buNone/>
            </a:pPr>
            <a:r>
              <a:rPr b="1" lang="en-US" sz="3200">
                <a:solidFill>
                  <a:srgbClr val="76B031"/>
                </a:solidFill>
                <a:latin typeface="Source Sans Pro"/>
                <a:ea typeface="Source Sans Pro"/>
                <a:cs typeface="Source Sans Pro"/>
                <a:sym typeface="Source Sans Pro"/>
              </a:rPr>
              <a:t>YIELD &amp; PROFIT PROJECTIONS </a:t>
            </a:r>
          </a:p>
          <a:p>
            <a:pPr indent="-431800" lvl="0" marL="457200" rtl="0">
              <a:spcBef>
                <a:spcPts val="0"/>
              </a:spcBef>
              <a:buClr>
                <a:srgbClr val="434343"/>
              </a:buClr>
              <a:buSzPct val="100000"/>
              <a:buFont typeface="Source Sans Pro"/>
              <a:buChar char="●"/>
            </a:pPr>
            <a:r>
              <a:rPr lang="en-US" sz="3200">
                <a:solidFill>
                  <a:srgbClr val="434343"/>
                </a:solidFill>
                <a:latin typeface="Source Sans Pro"/>
                <a:ea typeface="Source Sans Pro"/>
                <a:cs typeface="Source Sans Pro"/>
                <a:sym typeface="Source Sans Pro"/>
              </a:rPr>
              <a:t>Consult farmers on production and profit projections</a:t>
            </a:r>
          </a:p>
          <a:p>
            <a:pPr indent="-431800" lvl="0" marL="457200" rtl="0">
              <a:spcBef>
                <a:spcPts val="0"/>
              </a:spcBef>
              <a:buClr>
                <a:srgbClr val="434343"/>
              </a:buClr>
              <a:buSzPct val="100000"/>
              <a:buFont typeface="Source Sans Pro"/>
              <a:buChar char="●"/>
            </a:pPr>
            <a:r>
              <a:rPr lang="en-US" sz="3200">
                <a:solidFill>
                  <a:srgbClr val="434343"/>
                </a:solidFill>
                <a:latin typeface="Source Sans Pro"/>
                <a:ea typeface="Source Sans Pro"/>
                <a:cs typeface="Source Sans Pro"/>
                <a:sym typeface="Source Sans Pro"/>
              </a:rPr>
              <a:t>Goal: Maximize crop output and create harvest schedules</a:t>
            </a:r>
          </a:p>
          <a:p>
            <a:pPr indent="-431800" lvl="1" marL="914400" rtl="0">
              <a:spcBef>
                <a:spcPts val="0"/>
              </a:spcBef>
              <a:buClr>
                <a:srgbClr val="434343"/>
              </a:buClr>
              <a:buSzPct val="100000"/>
              <a:buFont typeface="Source Sans Pro"/>
              <a:buChar char="○"/>
            </a:pPr>
            <a:r>
              <a:rPr lang="en-US" sz="3200">
                <a:solidFill>
                  <a:srgbClr val="434343"/>
                </a:solidFill>
                <a:latin typeface="Source Sans Pro"/>
                <a:ea typeface="Source Sans Pro"/>
                <a:cs typeface="Source Sans Pro"/>
                <a:sym typeface="Source Sans Pro"/>
              </a:rPr>
              <a:t>Illustrate to farmers how sustainable agriculture techniques can increase their production</a:t>
            </a:r>
          </a:p>
          <a:p>
            <a:pPr indent="0" lvl="0" marL="0" rtl="0">
              <a:spcBef>
                <a:spcPts val="0"/>
              </a:spcBef>
              <a:buNone/>
            </a:pPr>
            <a:r>
              <a:t/>
            </a:r>
            <a:endParaRPr sz="3200">
              <a:solidFill>
                <a:srgbClr val="434343"/>
              </a:solidFill>
              <a:latin typeface="Source Sans Pro"/>
              <a:ea typeface="Source Sans Pro"/>
              <a:cs typeface="Source Sans Pro"/>
              <a:sym typeface="Source Sans Pro"/>
            </a:endParaRPr>
          </a:p>
          <a:p>
            <a:pPr lvl="0" rtl="0">
              <a:spcBef>
                <a:spcPts val="0"/>
              </a:spcBef>
              <a:buNone/>
            </a:pPr>
            <a:r>
              <a:rPr b="1" lang="en-US" sz="3200">
                <a:solidFill>
                  <a:srgbClr val="002060"/>
                </a:solidFill>
                <a:latin typeface="Source Sans Pro"/>
                <a:ea typeface="Source Sans Pro"/>
                <a:cs typeface="Source Sans Pro"/>
                <a:sym typeface="Source Sans Pro"/>
              </a:rPr>
              <a:t>BUSINESS CONSULTATIONS </a:t>
            </a:r>
          </a:p>
          <a:p>
            <a:pPr indent="-431800" lvl="0" marL="457200" rtl="0">
              <a:spcBef>
                <a:spcPts val="0"/>
              </a:spcBef>
              <a:buClr>
                <a:srgbClr val="0D0D0D"/>
              </a:buClr>
              <a:buSzPct val="100000"/>
              <a:buFont typeface="Source Sans Pro"/>
              <a:buChar char="●"/>
            </a:pPr>
            <a:r>
              <a:rPr lang="en-US" sz="3200">
                <a:solidFill>
                  <a:schemeClr val="dk1"/>
                </a:solidFill>
                <a:latin typeface="Source Sans Pro"/>
                <a:ea typeface="Source Sans Pro"/>
                <a:cs typeface="Source Sans Pro"/>
                <a:sym typeface="Source Sans Pro"/>
              </a:rPr>
              <a:t>Consult with small agricultural business owners and family me</a:t>
            </a:r>
            <a:r>
              <a:rPr lang="en-US" sz="3200">
                <a:latin typeface="Source Sans Pro"/>
                <a:ea typeface="Source Sans Pro"/>
                <a:cs typeface="Source Sans Pro"/>
                <a:sym typeface="Source Sans Pro"/>
              </a:rPr>
              <a:t>mbers to provide micro-enterprise counseling and training using SWOT analyses. </a:t>
            </a:r>
          </a:p>
          <a:p>
            <a:pPr indent="-254000" lvl="0" marL="457200" marR="0" rtl="0" algn="l">
              <a:lnSpc>
                <a:spcPct val="100000"/>
              </a:lnSpc>
              <a:spcBef>
                <a:spcPts val="0"/>
              </a:spcBef>
              <a:spcAft>
                <a:spcPts val="0"/>
              </a:spcAft>
              <a:buClr>
                <a:srgbClr val="3B3D40"/>
              </a:buClr>
              <a:buFont typeface="Arial"/>
              <a:buNone/>
            </a:pPr>
            <a:r>
              <a:t/>
            </a:r>
            <a:endParaRPr b="0" i="0" sz="3200" u="none" cap="none" strike="noStrike">
              <a:solidFill>
                <a:schemeClr val="dk1"/>
              </a:solidFill>
              <a:latin typeface="Source Sans Pro"/>
              <a:ea typeface="Source Sans Pro"/>
              <a:cs typeface="Source Sans Pro"/>
              <a:sym typeface="Source Sans Pro"/>
            </a:endParaRPr>
          </a:p>
          <a:p>
            <a:pPr indent="-254000" lvl="0" marL="457200" marR="0" rtl="0" algn="l">
              <a:lnSpc>
                <a:spcPct val="100000"/>
              </a:lnSpc>
              <a:spcBef>
                <a:spcPts val="0"/>
              </a:spcBef>
              <a:spcAft>
                <a:spcPts val="0"/>
              </a:spcAft>
              <a:buClr>
                <a:srgbClr val="3B3D40"/>
              </a:buClr>
              <a:buFont typeface="Arial"/>
              <a:buNone/>
            </a:pPr>
            <a:r>
              <a:t/>
            </a:r>
            <a:endParaRPr b="0" i="0" sz="3200" u="none" cap="none" strike="noStrike">
              <a:solidFill>
                <a:schemeClr val="dk1"/>
              </a:solidFill>
              <a:latin typeface="Source Sans Pro"/>
              <a:ea typeface="Source Sans Pro"/>
              <a:cs typeface="Source Sans Pro"/>
              <a:sym typeface="Source Sans Pro"/>
            </a:endParaRPr>
          </a:p>
          <a:p>
            <a:pPr indent="-149225" lvl="2" marL="987425" marR="0" rtl="0" algn="l">
              <a:lnSpc>
                <a:spcPct val="100000"/>
              </a:lnSpc>
              <a:spcBef>
                <a:spcPts val="1200"/>
              </a:spcBef>
              <a:spcAft>
                <a:spcPts val="0"/>
              </a:spcAft>
              <a:buClr>
                <a:schemeClr val="dk1"/>
              </a:buClr>
              <a:buFont typeface="Arial"/>
              <a:buNone/>
            </a:pPr>
            <a:r>
              <a:t/>
            </a:r>
            <a:endParaRPr b="0" i="0" sz="3200" u="none" cap="none" strike="noStrike">
              <a:solidFill>
                <a:schemeClr val="dk1"/>
              </a:solidFill>
              <a:latin typeface="Source Sans Pro"/>
              <a:ea typeface="Source Sans Pro"/>
              <a:cs typeface="Source Sans Pro"/>
              <a:sym typeface="Source Sans Pro"/>
            </a:endParaRPr>
          </a:p>
          <a:p>
            <a:pPr indent="-254000" lvl="0" marL="457200" marR="0" rtl="0" algn="l">
              <a:lnSpc>
                <a:spcPct val="100000"/>
              </a:lnSpc>
              <a:spcBef>
                <a:spcPts val="0"/>
              </a:spcBef>
              <a:spcAft>
                <a:spcPts val="0"/>
              </a:spcAft>
              <a:buClr>
                <a:srgbClr val="3B3D40"/>
              </a:buClr>
              <a:buFont typeface="Arial"/>
              <a:buNone/>
            </a:pPr>
            <a:r>
              <a:t/>
            </a:r>
            <a:endParaRPr b="0" i="0" sz="3200" u="none" cap="none" strike="noStrike">
              <a:solidFill>
                <a:schemeClr val="dk1"/>
              </a:solidFill>
              <a:latin typeface="Source Sans Pro"/>
              <a:ea typeface="Source Sans Pro"/>
              <a:cs typeface="Source Sans Pro"/>
              <a:sym typeface="Source Sans Pro"/>
            </a:endParaRPr>
          </a:p>
          <a:p>
            <a:pPr indent="-254000" lvl="0" marL="457200" marR="0" rtl="0" algn="l">
              <a:lnSpc>
                <a:spcPct val="100000"/>
              </a:lnSpc>
              <a:spcBef>
                <a:spcPts val="0"/>
              </a:spcBef>
              <a:spcAft>
                <a:spcPts val="0"/>
              </a:spcAft>
              <a:buClr>
                <a:srgbClr val="3B3D40"/>
              </a:buClr>
              <a:buFont typeface="Arial"/>
              <a:buNone/>
            </a:pPr>
            <a:r>
              <a:t/>
            </a:r>
            <a:endParaRPr b="0" i="0" sz="3200" u="none" cap="none" strike="noStrike">
              <a:solidFill>
                <a:srgbClr val="3B3D40"/>
              </a:solidFill>
              <a:latin typeface="Source Sans Pro"/>
              <a:ea typeface="Source Sans Pro"/>
              <a:cs typeface="Source Sans Pro"/>
              <a:sym typeface="Source Sans Pro"/>
            </a:endParaRPr>
          </a:p>
          <a:p>
            <a:pPr indent="-236537" lvl="1" marL="579438" marR="0" rtl="0" algn="l">
              <a:lnSpc>
                <a:spcPct val="100000"/>
              </a:lnSpc>
              <a:spcBef>
                <a:spcPts val="0"/>
              </a:spcBef>
              <a:spcAft>
                <a:spcPts val="0"/>
              </a:spcAft>
              <a:buClr>
                <a:srgbClr val="000000"/>
              </a:buClr>
              <a:buFont typeface="Arial"/>
              <a:buNone/>
            </a:pPr>
            <a:r>
              <a:t/>
            </a:r>
            <a:endParaRPr b="1" i="0" sz="3200" u="none" cap="none" strike="noStrike">
              <a:solidFill>
                <a:schemeClr val="dk1"/>
              </a:solidFill>
              <a:latin typeface="Source Sans Pro"/>
              <a:ea typeface="Source Sans Pro"/>
              <a:cs typeface="Source Sans Pro"/>
              <a:sym typeface="Source Sans Pro"/>
            </a:endParaRPr>
          </a:p>
        </p:txBody>
      </p:sp>
      <p:sp>
        <p:nvSpPr>
          <p:cNvPr id="224" name="Shape 224"/>
          <p:cNvSpPr/>
          <p:nvPr/>
        </p:nvSpPr>
        <p:spPr>
          <a:xfrm>
            <a:off x="16996163" y="4338150"/>
            <a:ext cx="2987400" cy="1007700"/>
          </a:xfrm>
          <a:prstGeom prst="rect">
            <a:avLst/>
          </a:prstGeom>
          <a:solidFill>
            <a:srgbClr val="88BA4B"/>
          </a:solidFill>
          <a:ln cap="flat" cmpd="sng" w="9525">
            <a:solidFill>
              <a:srgbClr val="88BA4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FFFFFF"/>
              </a:solidFill>
              <a:latin typeface="Arial"/>
              <a:ea typeface="Arial"/>
              <a:cs typeface="Arial"/>
              <a:sym typeface="Arial"/>
            </a:endParaRPr>
          </a:p>
        </p:txBody>
      </p:sp>
      <p:sp>
        <p:nvSpPr>
          <p:cNvPr id="225" name="Shape 225"/>
          <p:cNvSpPr txBox="1"/>
          <p:nvPr/>
        </p:nvSpPr>
        <p:spPr>
          <a:xfrm>
            <a:off x="17070193" y="4415415"/>
            <a:ext cx="2803200" cy="737400"/>
          </a:xfrm>
          <a:prstGeom prst="rect">
            <a:avLst/>
          </a:prstGeom>
          <a:noFill/>
          <a:ln>
            <a:noFill/>
          </a:ln>
        </p:spPr>
        <p:txBody>
          <a:bodyPr anchorCtr="0" anchor="ctr" bIns="68575" lIns="68575" rIns="68575" tIns="68575">
            <a:noAutofit/>
          </a:bodyPr>
          <a:lstStyle/>
          <a:p>
            <a:pPr indent="0" lvl="0" marL="0" marR="0" rtl="0" algn="ctr">
              <a:lnSpc>
                <a:spcPct val="100000"/>
              </a:lnSpc>
              <a:spcBef>
                <a:spcPts val="0"/>
              </a:spcBef>
              <a:spcAft>
                <a:spcPts val="0"/>
              </a:spcAft>
              <a:buClr>
                <a:srgbClr val="FFFFFF"/>
              </a:buClr>
              <a:buSzPct val="25000"/>
              <a:buFont typeface="Source Sans Pro"/>
              <a:buNone/>
            </a:pPr>
            <a:r>
              <a:rPr b="0" i="0" lang="en-US" sz="3000" u="none" cap="none" strike="noStrike">
                <a:solidFill>
                  <a:srgbClr val="FFFFFF"/>
                </a:solidFill>
                <a:latin typeface="Source Sans Pro"/>
                <a:ea typeface="Source Sans Pro"/>
                <a:cs typeface="Source Sans Pro"/>
                <a:sym typeface="Source Sans Pro"/>
              </a:rPr>
              <a:t>Components</a:t>
            </a:r>
          </a:p>
        </p:txBody>
      </p:sp>
      <p:sp>
        <p:nvSpPr>
          <p:cNvPr id="226" name="Shape 226"/>
          <p:cNvSpPr txBox="1"/>
          <p:nvPr/>
        </p:nvSpPr>
        <p:spPr>
          <a:xfrm>
            <a:off x="12845979" y="7154599"/>
            <a:ext cx="3109500" cy="1039500"/>
          </a:xfrm>
          <a:prstGeom prst="rect">
            <a:avLst/>
          </a:prstGeom>
          <a:solidFill>
            <a:srgbClr val="88BA4B"/>
          </a:solidFill>
          <a:ln cap="flat" cmpd="sng" w="9525">
            <a:solidFill>
              <a:srgbClr val="88BA4B"/>
            </a:solidFill>
            <a:prstDash val="solid"/>
            <a:round/>
            <a:headEnd len="med" w="med" type="none"/>
            <a:tailEnd len="med" w="med" type="none"/>
          </a:ln>
        </p:spPr>
        <p:txBody>
          <a:bodyPr anchorCtr="0" anchor="ctr" bIns="68575" lIns="68575" rIns="68575" tIns="68575">
            <a:noAutofit/>
          </a:bodyPr>
          <a:lstStyle/>
          <a:p>
            <a:pPr indent="0" lvl="0" marL="0" marR="0" rtl="0" algn="ctr">
              <a:lnSpc>
                <a:spcPct val="100000"/>
              </a:lnSpc>
              <a:spcBef>
                <a:spcPts val="0"/>
              </a:spcBef>
              <a:spcAft>
                <a:spcPts val="0"/>
              </a:spcAft>
              <a:buClr>
                <a:srgbClr val="FFFFFF"/>
              </a:buClr>
              <a:buSzPct val="25000"/>
              <a:buFont typeface="Source Sans Pro"/>
              <a:buNone/>
            </a:pPr>
            <a:r>
              <a:rPr lang="en-US" sz="3000">
                <a:solidFill>
                  <a:srgbClr val="FFFFFF"/>
                </a:solidFill>
                <a:latin typeface="Source Sans Pro"/>
                <a:ea typeface="Source Sans Pro"/>
                <a:cs typeface="Source Sans Pro"/>
                <a:sym typeface="Source Sans Pro"/>
              </a:rPr>
              <a:t>Field Work</a:t>
            </a:r>
          </a:p>
        </p:txBody>
      </p:sp>
      <p:sp>
        <p:nvSpPr>
          <p:cNvPr id="227" name="Shape 227"/>
          <p:cNvSpPr txBox="1"/>
          <p:nvPr/>
        </p:nvSpPr>
        <p:spPr>
          <a:xfrm>
            <a:off x="21024047" y="7163029"/>
            <a:ext cx="3109500" cy="1022400"/>
          </a:xfrm>
          <a:prstGeom prst="rect">
            <a:avLst/>
          </a:prstGeom>
          <a:solidFill>
            <a:srgbClr val="002060"/>
          </a:solidFill>
          <a:ln cap="flat" cmpd="sng" w="152400">
            <a:solidFill>
              <a:srgbClr val="88BA4B"/>
            </a:solidFill>
            <a:prstDash val="solid"/>
            <a:round/>
            <a:headEnd len="med" w="med" type="none"/>
            <a:tailEnd len="med" w="med" type="none"/>
          </a:ln>
        </p:spPr>
        <p:txBody>
          <a:bodyPr anchorCtr="0" anchor="ctr" bIns="68575" lIns="68575" rIns="68575" tIns="68575">
            <a:noAutofit/>
          </a:bodyPr>
          <a:lstStyle/>
          <a:p>
            <a:pPr indent="0" lvl="0" marL="0" marR="0" rtl="0" algn="ctr">
              <a:lnSpc>
                <a:spcPct val="100000"/>
              </a:lnSpc>
              <a:spcBef>
                <a:spcPts val="0"/>
              </a:spcBef>
              <a:spcAft>
                <a:spcPts val="0"/>
              </a:spcAft>
              <a:buClr>
                <a:srgbClr val="FFFFFF"/>
              </a:buClr>
              <a:buSzPct val="25000"/>
              <a:buFont typeface="Source Sans Pro"/>
              <a:buNone/>
            </a:pPr>
            <a:r>
              <a:rPr lang="en-US" sz="3000">
                <a:solidFill>
                  <a:srgbClr val="FFFFFF"/>
                </a:solidFill>
                <a:latin typeface="Source Sans Pro"/>
                <a:ea typeface="Source Sans Pro"/>
                <a:cs typeface="Source Sans Pro"/>
                <a:sym typeface="Source Sans Pro"/>
              </a:rPr>
              <a:t>Business Consultations</a:t>
            </a:r>
          </a:p>
        </p:txBody>
      </p:sp>
      <p:cxnSp>
        <p:nvCxnSpPr>
          <p:cNvPr id="228" name="Shape 228"/>
          <p:cNvCxnSpPr/>
          <p:nvPr/>
        </p:nvCxnSpPr>
        <p:spPr>
          <a:xfrm flipH="1">
            <a:off x="14200219" y="5562861"/>
            <a:ext cx="2476800" cy="1121100"/>
          </a:xfrm>
          <a:prstGeom prst="straightConnector1">
            <a:avLst/>
          </a:prstGeom>
          <a:noFill/>
          <a:ln cap="flat" cmpd="sng" w="63500">
            <a:solidFill>
              <a:srgbClr val="88BA4B"/>
            </a:solidFill>
            <a:prstDash val="solid"/>
            <a:round/>
            <a:headEnd len="med" w="med" type="none"/>
            <a:tailEnd len="lg" w="lg" type="triangle"/>
          </a:ln>
        </p:spPr>
      </p:cxnSp>
      <p:cxnSp>
        <p:nvCxnSpPr>
          <p:cNvPr id="229" name="Shape 229"/>
          <p:cNvCxnSpPr/>
          <p:nvPr/>
        </p:nvCxnSpPr>
        <p:spPr>
          <a:xfrm>
            <a:off x="18455181" y="5690256"/>
            <a:ext cx="4500" cy="1229099"/>
          </a:xfrm>
          <a:prstGeom prst="straightConnector1">
            <a:avLst/>
          </a:prstGeom>
          <a:noFill/>
          <a:ln cap="flat" cmpd="sng" w="63500">
            <a:solidFill>
              <a:srgbClr val="88BA4B"/>
            </a:solidFill>
            <a:prstDash val="solid"/>
            <a:round/>
            <a:headEnd len="med" w="med" type="none"/>
            <a:tailEnd len="lg" w="lg" type="triangle"/>
          </a:ln>
        </p:spPr>
      </p:cxnSp>
      <p:sp>
        <p:nvSpPr>
          <p:cNvPr id="230" name="Shape 230"/>
          <p:cNvSpPr txBox="1"/>
          <p:nvPr/>
        </p:nvSpPr>
        <p:spPr>
          <a:xfrm>
            <a:off x="16805738" y="7154611"/>
            <a:ext cx="3368100" cy="1039500"/>
          </a:xfrm>
          <a:prstGeom prst="rect">
            <a:avLst/>
          </a:prstGeom>
          <a:solidFill>
            <a:srgbClr val="88BA4B"/>
          </a:solidFill>
          <a:ln cap="flat" cmpd="sng" w="9525">
            <a:solidFill>
              <a:srgbClr val="88BA4B"/>
            </a:solidFill>
            <a:prstDash val="solid"/>
            <a:round/>
            <a:headEnd len="med" w="med" type="none"/>
            <a:tailEnd len="med" w="med" type="none"/>
          </a:ln>
        </p:spPr>
        <p:txBody>
          <a:bodyPr anchorCtr="0" anchor="ctr" bIns="68575" lIns="68575" rIns="68575" tIns="68575">
            <a:noAutofit/>
          </a:bodyPr>
          <a:lstStyle/>
          <a:p>
            <a:pPr indent="0" lvl="0" marL="0" marR="0" rtl="0" algn="ctr">
              <a:lnSpc>
                <a:spcPct val="100000"/>
              </a:lnSpc>
              <a:spcBef>
                <a:spcPts val="0"/>
              </a:spcBef>
              <a:spcAft>
                <a:spcPts val="0"/>
              </a:spcAft>
              <a:buClr>
                <a:srgbClr val="FFFFFF"/>
              </a:buClr>
              <a:buSzPct val="25000"/>
              <a:buFont typeface="Source Sans Pro"/>
              <a:buNone/>
            </a:pPr>
            <a:r>
              <a:rPr lang="en-US" sz="3000">
                <a:solidFill>
                  <a:srgbClr val="FFFFFF"/>
                </a:solidFill>
                <a:latin typeface="Source Sans Pro"/>
                <a:ea typeface="Source Sans Pro"/>
                <a:cs typeface="Source Sans Pro"/>
                <a:sym typeface="Source Sans Pro"/>
              </a:rPr>
              <a:t>Yield &amp; Profit Projections</a:t>
            </a:r>
          </a:p>
        </p:txBody>
      </p:sp>
      <p:cxnSp>
        <p:nvCxnSpPr>
          <p:cNvPr id="231" name="Shape 231"/>
          <p:cNvCxnSpPr/>
          <p:nvPr/>
        </p:nvCxnSpPr>
        <p:spPr>
          <a:xfrm>
            <a:off x="20376571" y="5562861"/>
            <a:ext cx="2458200" cy="1082100"/>
          </a:xfrm>
          <a:prstGeom prst="straightConnector1">
            <a:avLst/>
          </a:prstGeom>
          <a:noFill/>
          <a:ln cap="flat" cmpd="sng" w="76200">
            <a:solidFill>
              <a:srgbClr val="002060"/>
            </a:solidFill>
            <a:prstDash val="solid"/>
            <a:round/>
            <a:headEnd len="med" w="med" type="none"/>
            <a:tailEnd len="lg" w="lg"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237" name="Shape 237"/>
          <p:cNvSpPr txBox="1"/>
          <p:nvPr>
            <p:ph type="title"/>
          </p:nvPr>
        </p:nvSpPr>
        <p:spPr>
          <a:xfrm>
            <a:off x="907740" y="624991"/>
            <a:ext cx="17583459" cy="56938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ENVIRONMENTAL TEAM</a:t>
            </a:r>
          </a:p>
        </p:txBody>
      </p:sp>
      <p:cxnSp>
        <p:nvCxnSpPr>
          <p:cNvPr id="238" name="Shape 238"/>
          <p:cNvCxnSpPr/>
          <p:nvPr/>
        </p:nvCxnSpPr>
        <p:spPr>
          <a:xfrm>
            <a:off x="14516573" y="13562493"/>
            <a:ext cx="721895" cy="0"/>
          </a:xfrm>
          <a:prstGeom prst="straightConnector1">
            <a:avLst/>
          </a:prstGeom>
          <a:noFill/>
          <a:ln cap="flat" cmpd="sng" w="57150">
            <a:solidFill>
              <a:srgbClr val="76B031"/>
            </a:solidFill>
            <a:prstDash val="solid"/>
            <a:miter/>
            <a:headEnd len="med" w="med" type="none"/>
            <a:tailEnd len="med" w="med" type="none"/>
          </a:ln>
        </p:spPr>
      </p:cxnSp>
      <p:sp>
        <p:nvSpPr>
          <p:cNvPr id="239" name="Shape 239"/>
          <p:cNvSpPr/>
          <p:nvPr/>
        </p:nvSpPr>
        <p:spPr>
          <a:xfrm>
            <a:off x="656400" y="2788125"/>
            <a:ext cx="10788300" cy="8694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ENVIRONMENTAL BRIGADES TEAM</a:t>
            </a:r>
          </a:p>
          <a:p>
            <a:pPr indent="387350" lvl="0" rtl="0">
              <a:spcBef>
                <a:spcPts val="600"/>
              </a:spcBef>
              <a:buClr>
                <a:srgbClr val="000000"/>
              </a:buClr>
              <a:buSzPct val="34375"/>
              <a:buFont typeface="Arial"/>
              <a:buNone/>
            </a:pPr>
            <a:r>
              <a:rPr b="1" lang="en-US" sz="3200">
                <a:solidFill>
                  <a:srgbClr val="292C2F"/>
                </a:solidFill>
                <a:latin typeface="Source Sans Pro"/>
                <a:ea typeface="Source Sans Pro"/>
                <a:cs typeface="Source Sans Pro"/>
                <a:sym typeface="Source Sans Pro"/>
              </a:rPr>
              <a:t>Coordinator:</a:t>
            </a:r>
            <a:r>
              <a:rPr lang="en-US" sz="3200">
                <a:solidFill>
                  <a:srgbClr val="292C2F"/>
                </a:solidFill>
                <a:latin typeface="Source Sans Pro"/>
                <a:ea typeface="Source Sans Pro"/>
                <a:cs typeface="Source Sans Pro"/>
                <a:sym typeface="Source Sans Pro"/>
              </a:rPr>
              <a:t> Leads your brigade</a:t>
            </a:r>
          </a:p>
          <a:p>
            <a:pPr indent="387350" lvl="0" rtl="0">
              <a:spcBef>
                <a:spcPts val="600"/>
              </a:spcBef>
              <a:buClr>
                <a:srgbClr val="000000"/>
              </a:buClr>
              <a:buSzPct val="34375"/>
              <a:buFont typeface="Arial"/>
              <a:buNone/>
            </a:pPr>
            <a:r>
              <a:rPr b="1" lang="en-US" sz="3200">
                <a:solidFill>
                  <a:srgbClr val="292C2F"/>
                </a:solidFill>
                <a:latin typeface="Source Sans Pro"/>
                <a:ea typeface="Source Sans Pro"/>
                <a:cs typeface="Source Sans Pro"/>
                <a:sym typeface="Source Sans Pro"/>
              </a:rPr>
              <a:t>Program Lead and Technicians:</a:t>
            </a:r>
          </a:p>
          <a:p>
            <a:pPr indent="-431800" lvl="0" marL="1371600" rtl="0">
              <a:spcBef>
                <a:spcPts val="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Build relationship with community</a:t>
            </a:r>
          </a:p>
          <a:p>
            <a:pPr indent="-431800" lvl="0" marL="1371600" rtl="0">
              <a:spcBef>
                <a:spcPts val="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Train community leaders</a:t>
            </a:r>
          </a:p>
          <a:p>
            <a:pPr indent="-431800" lvl="0" marL="1371600" rtl="0">
              <a:spcBef>
                <a:spcPts val="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Work with community in preparation for brigade arrival</a:t>
            </a:r>
          </a:p>
          <a:p>
            <a:pPr indent="-431800" lvl="0" marL="1371600" rtl="0">
              <a:spcBef>
                <a:spcPts val="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Work with community post-brigade to do follow-up work</a:t>
            </a:r>
          </a:p>
          <a:p>
            <a:pPr indent="387350" lvl="0" rtl="0">
              <a:spcBef>
                <a:spcPts val="0"/>
              </a:spcBef>
              <a:buClr>
                <a:srgbClr val="000000"/>
              </a:buClr>
              <a:buSzPct val="34375"/>
              <a:buFont typeface="Arial"/>
              <a:buNone/>
            </a:pPr>
            <a:r>
              <a:rPr b="1" lang="en-US" sz="3200">
                <a:solidFill>
                  <a:srgbClr val="292C2F"/>
                </a:solidFill>
                <a:latin typeface="Source Sans Pro"/>
                <a:ea typeface="Source Sans Pro"/>
                <a:cs typeface="Source Sans Pro"/>
                <a:sym typeface="Source Sans Pro"/>
              </a:rPr>
              <a:t>Program Associate: </a:t>
            </a:r>
          </a:p>
          <a:p>
            <a:pPr indent="-431800" lvl="0" marL="1371600" rtl="0">
              <a:spcBef>
                <a:spcPts val="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Updates website, newsletters, and informational packets for past and future volunteers</a:t>
            </a:r>
          </a:p>
          <a:p>
            <a:pPr indent="-431800" lvl="0" marL="1371600" rtl="0">
              <a:spcBef>
                <a:spcPts val="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Works with in-country staff and Chapter Advisors to arrange brigade logistics</a:t>
            </a:r>
          </a:p>
          <a:p>
            <a:pPr indent="-431800" lvl="0" marL="1371600" rtl="0">
              <a:spcBef>
                <a:spcPts val="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Hosts webinars, visits brigade in Panama, and more!</a:t>
            </a:r>
          </a:p>
        </p:txBody>
      </p:sp>
      <p:cxnSp>
        <p:nvCxnSpPr>
          <p:cNvPr id="240" name="Shape 240"/>
          <p:cNvCxnSpPr/>
          <p:nvPr/>
        </p:nvCxnSpPr>
        <p:spPr>
          <a:xfrm>
            <a:off x="11908221" y="3045197"/>
            <a:ext cx="0" cy="7113300"/>
          </a:xfrm>
          <a:prstGeom prst="straightConnector1">
            <a:avLst/>
          </a:prstGeom>
          <a:noFill/>
          <a:ln cap="flat" cmpd="sng" w="12700">
            <a:solidFill>
              <a:srgbClr val="D5D9D9"/>
            </a:solidFill>
            <a:prstDash val="solid"/>
            <a:miter/>
            <a:headEnd len="med" w="med" type="none"/>
            <a:tailEnd len="med" w="med" type="none"/>
          </a:ln>
        </p:spPr>
      </p:cxnSp>
      <p:sp>
        <p:nvSpPr>
          <p:cNvPr id="241" name="Shape 241"/>
          <p:cNvSpPr txBox="1"/>
          <p:nvPr/>
        </p:nvSpPr>
        <p:spPr>
          <a:xfrm rot="-5400000">
            <a:off x="10923425" y="4819504"/>
            <a:ext cx="2686500" cy="417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FF"/>
              </a:buClr>
              <a:buSzPct val="25000"/>
              <a:buFont typeface="Calibri"/>
              <a:buNone/>
            </a:pPr>
            <a:r>
              <a:rPr b="1" i="0" lang="en-US" sz="2800" u="none" cap="none" strike="noStrike">
                <a:solidFill>
                  <a:srgbClr val="88BA4B"/>
                </a:solidFill>
                <a:latin typeface="Source Sans Pro"/>
                <a:ea typeface="Source Sans Pro"/>
                <a:cs typeface="Source Sans Pro"/>
                <a:sym typeface="Source Sans Pro"/>
              </a:rPr>
              <a:t>PROGRAM MANAGER</a:t>
            </a:r>
          </a:p>
        </p:txBody>
      </p:sp>
      <p:sp>
        <p:nvSpPr>
          <p:cNvPr id="242" name="Shape 242"/>
          <p:cNvSpPr/>
          <p:nvPr/>
        </p:nvSpPr>
        <p:spPr>
          <a:xfrm>
            <a:off x="12433289" y="6422565"/>
            <a:ext cx="2634600" cy="360900"/>
          </a:xfrm>
          <a:prstGeom prst="rect">
            <a:avLst/>
          </a:prstGeom>
          <a:solidFill>
            <a:srgbClr val="88BA4B"/>
          </a:solidFill>
          <a:ln cap="flat" cmpd="sng" w="25400">
            <a:solidFill>
              <a:srgbClr val="88BA4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Font typeface="Arial"/>
              <a:buNone/>
            </a:pPr>
            <a:r>
              <a:t/>
            </a:r>
            <a:endParaRPr>
              <a:solidFill>
                <a:srgbClr val="88BA4B"/>
              </a:solidFill>
            </a:endParaRPr>
          </a:p>
        </p:txBody>
      </p:sp>
      <p:sp>
        <p:nvSpPr>
          <p:cNvPr id="243" name="Shape 243"/>
          <p:cNvSpPr/>
          <p:nvPr/>
        </p:nvSpPr>
        <p:spPr>
          <a:xfrm>
            <a:off x="15300254" y="6422568"/>
            <a:ext cx="2550000" cy="360900"/>
          </a:xfrm>
          <a:prstGeom prst="rect">
            <a:avLst/>
          </a:prstGeom>
          <a:solidFill>
            <a:srgbClr val="88BA4B"/>
          </a:solidFill>
          <a:ln cap="flat" cmpd="sng" w="25400">
            <a:solidFill>
              <a:srgbClr val="88BA4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1" i="0" lang="en-US" sz="2800" u="none" cap="none" strike="noStrike">
                <a:solidFill>
                  <a:srgbClr val="FFFFFF"/>
                </a:solidFill>
                <a:latin typeface="Source Sans Pro"/>
                <a:ea typeface="Source Sans Pro"/>
                <a:cs typeface="Source Sans Pro"/>
                <a:sym typeface="Source Sans Pro"/>
              </a:rPr>
              <a:t>JUAN DAVID</a:t>
            </a:r>
          </a:p>
        </p:txBody>
      </p:sp>
      <p:sp>
        <p:nvSpPr>
          <p:cNvPr id="244" name="Shape 244"/>
          <p:cNvSpPr txBox="1"/>
          <p:nvPr/>
        </p:nvSpPr>
        <p:spPr>
          <a:xfrm rot="-5400000">
            <a:off x="13577289" y="4086786"/>
            <a:ext cx="3896400" cy="519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FF"/>
              </a:buClr>
              <a:buSzPct val="25000"/>
              <a:buFont typeface="Calibri"/>
              <a:buNone/>
            </a:pPr>
            <a:r>
              <a:rPr b="1" i="0" lang="en-US" sz="2800" u="none" cap="none" strike="noStrike">
                <a:solidFill>
                  <a:srgbClr val="88BA4B"/>
                </a:solidFill>
                <a:latin typeface="Source Sans Pro"/>
                <a:ea typeface="Source Sans Pro"/>
                <a:cs typeface="Source Sans Pro"/>
                <a:sym typeface="Source Sans Pro"/>
              </a:rPr>
              <a:t>COORDINATOR</a:t>
            </a:r>
          </a:p>
        </p:txBody>
      </p:sp>
      <p:pic>
        <p:nvPicPr>
          <p:cNvPr descr="316584_10150968681875062_1396369369_n.jpg" id="245" name="Shape 245"/>
          <p:cNvPicPr preferRelativeResize="0"/>
          <p:nvPr/>
        </p:nvPicPr>
        <p:blipFill rotWithShape="1">
          <a:blip r:embed="rId3">
            <a:alphaModFix/>
          </a:blip>
          <a:srcRect b="0" l="7347" r="0" t="0"/>
          <a:stretch/>
        </p:blipFill>
        <p:spPr>
          <a:xfrm>
            <a:off x="15784787" y="4017251"/>
            <a:ext cx="2066700" cy="2294100"/>
          </a:xfrm>
          <a:prstGeom prst="rect">
            <a:avLst/>
          </a:prstGeom>
          <a:noFill/>
          <a:ln>
            <a:noFill/>
          </a:ln>
        </p:spPr>
      </p:pic>
      <p:sp>
        <p:nvSpPr>
          <p:cNvPr id="246" name="Shape 246"/>
          <p:cNvSpPr/>
          <p:nvPr/>
        </p:nvSpPr>
        <p:spPr>
          <a:xfrm>
            <a:off x="11858655" y="9952552"/>
            <a:ext cx="2556000" cy="411900"/>
          </a:xfrm>
          <a:prstGeom prst="rect">
            <a:avLst/>
          </a:prstGeom>
          <a:solidFill>
            <a:srgbClr val="88BA4B"/>
          </a:solidFill>
          <a:ln cap="flat" cmpd="sng" w="25400">
            <a:solidFill>
              <a:srgbClr val="88BA4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1" lang="en-US" sz="2800">
                <a:solidFill>
                  <a:srgbClr val="FFFFFF"/>
                </a:solidFill>
                <a:latin typeface="Source Sans Pro"/>
                <a:ea typeface="Source Sans Pro"/>
                <a:cs typeface="Source Sans Pro"/>
                <a:sym typeface="Source Sans Pro"/>
              </a:rPr>
              <a:t>EVIDELIA</a:t>
            </a:r>
          </a:p>
        </p:txBody>
      </p:sp>
      <p:sp>
        <p:nvSpPr>
          <p:cNvPr id="247" name="Shape 247"/>
          <p:cNvSpPr txBox="1"/>
          <p:nvPr/>
        </p:nvSpPr>
        <p:spPr>
          <a:xfrm rot="-5400000">
            <a:off x="11371899" y="7802844"/>
            <a:ext cx="2616000" cy="14901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FF"/>
              </a:buClr>
              <a:buSzPct val="25000"/>
              <a:buFont typeface="Calibri"/>
              <a:buNone/>
            </a:pPr>
            <a:r>
              <a:rPr b="1" lang="en-US" sz="2800">
                <a:solidFill>
                  <a:srgbClr val="88BA4B"/>
                </a:solidFill>
                <a:latin typeface="Source Sans Pro"/>
                <a:ea typeface="Source Sans Pro"/>
                <a:cs typeface="Source Sans Pro"/>
                <a:sym typeface="Source Sans Pro"/>
              </a:rPr>
              <a:t>TECHNICIANS</a:t>
            </a:r>
          </a:p>
        </p:txBody>
      </p:sp>
      <p:sp>
        <p:nvSpPr>
          <p:cNvPr id="248" name="Shape 248"/>
          <p:cNvSpPr/>
          <p:nvPr/>
        </p:nvSpPr>
        <p:spPr>
          <a:xfrm>
            <a:off x="14583683" y="9952552"/>
            <a:ext cx="1912500" cy="411900"/>
          </a:xfrm>
          <a:prstGeom prst="rect">
            <a:avLst/>
          </a:prstGeom>
          <a:solidFill>
            <a:srgbClr val="88BA4B"/>
          </a:solidFill>
          <a:ln cap="flat" cmpd="sng" w="25400">
            <a:solidFill>
              <a:srgbClr val="88BA4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1" lang="en-US" sz="2800">
                <a:solidFill>
                  <a:srgbClr val="FFFFFF"/>
                </a:solidFill>
                <a:latin typeface="Source Sans Pro"/>
                <a:ea typeface="Source Sans Pro"/>
                <a:cs typeface="Source Sans Pro"/>
                <a:sym typeface="Source Sans Pro"/>
              </a:rPr>
              <a:t>DENIS</a:t>
            </a:r>
          </a:p>
        </p:txBody>
      </p:sp>
      <p:pic>
        <p:nvPicPr>
          <p:cNvPr id="249" name="Shape 249"/>
          <p:cNvPicPr preferRelativeResize="0"/>
          <p:nvPr/>
        </p:nvPicPr>
        <p:blipFill rotWithShape="1">
          <a:blip r:embed="rId4">
            <a:alphaModFix/>
          </a:blip>
          <a:srcRect b="0" l="9448" r="9448" t="0"/>
          <a:stretch/>
        </p:blipFill>
        <p:spPr>
          <a:xfrm>
            <a:off x="12538138" y="7249226"/>
            <a:ext cx="1888438" cy="2597206"/>
          </a:xfrm>
          <a:prstGeom prst="rect">
            <a:avLst/>
          </a:prstGeom>
          <a:noFill/>
          <a:ln>
            <a:noFill/>
          </a:ln>
        </p:spPr>
      </p:pic>
      <p:pic>
        <p:nvPicPr>
          <p:cNvPr id="250" name="Shape 250"/>
          <p:cNvPicPr preferRelativeResize="0"/>
          <p:nvPr/>
        </p:nvPicPr>
        <p:blipFill rotWithShape="1">
          <a:blip r:embed="rId5">
            <a:alphaModFix/>
          </a:blip>
          <a:srcRect b="34391" l="3880" r="60644" t="0"/>
          <a:stretch/>
        </p:blipFill>
        <p:spPr>
          <a:xfrm>
            <a:off x="14605502" y="7186672"/>
            <a:ext cx="1888434" cy="2597207"/>
          </a:xfrm>
          <a:prstGeom prst="rect">
            <a:avLst/>
          </a:prstGeom>
          <a:noFill/>
          <a:ln>
            <a:noFill/>
          </a:ln>
        </p:spPr>
      </p:pic>
      <p:pic>
        <p:nvPicPr>
          <p:cNvPr id="251" name="Shape 251"/>
          <p:cNvPicPr preferRelativeResize="0"/>
          <p:nvPr/>
        </p:nvPicPr>
        <p:blipFill rotWithShape="1">
          <a:blip r:embed="rId6">
            <a:alphaModFix/>
          </a:blip>
          <a:srcRect b="0" l="0" r="0" t="0"/>
          <a:stretch/>
        </p:blipFill>
        <p:spPr>
          <a:xfrm>
            <a:off x="16672863" y="7186675"/>
            <a:ext cx="1925700" cy="2621400"/>
          </a:xfrm>
          <a:prstGeom prst="rect">
            <a:avLst/>
          </a:prstGeom>
          <a:noFill/>
          <a:ln>
            <a:noFill/>
          </a:ln>
        </p:spPr>
      </p:pic>
      <p:sp>
        <p:nvSpPr>
          <p:cNvPr id="252" name="Shape 252"/>
          <p:cNvSpPr/>
          <p:nvPr/>
        </p:nvSpPr>
        <p:spPr>
          <a:xfrm>
            <a:off x="16665300" y="9952552"/>
            <a:ext cx="1912500" cy="411900"/>
          </a:xfrm>
          <a:prstGeom prst="rect">
            <a:avLst/>
          </a:prstGeom>
          <a:solidFill>
            <a:srgbClr val="88BA4B"/>
          </a:solidFill>
          <a:ln cap="flat" cmpd="sng" w="25400">
            <a:solidFill>
              <a:srgbClr val="88BA4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1" lang="en-US" sz="2800">
                <a:solidFill>
                  <a:srgbClr val="FFFFFF"/>
                </a:solidFill>
                <a:latin typeface="Source Sans Pro"/>
                <a:ea typeface="Source Sans Pro"/>
                <a:cs typeface="Source Sans Pro"/>
                <a:sym typeface="Source Sans Pro"/>
              </a:rPr>
              <a:t>ELIO</a:t>
            </a:r>
          </a:p>
        </p:txBody>
      </p:sp>
      <p:pic>
        <p:nvPicPr>
          <p:cNvPr descr="316584_10150968681875062_1396369369_n.jpg" id="253" name="Shape 253"/>
          <p:cNvPicPr preferRelativeResize="0"/>
          <p:nvPr/>
        </p:nvPicPr>
        <p:blipFill rotWithShape="1">
          <a:blip r:embed="rId3">
            <a:alphaModFix/>
          </a:blip>
          <a:srcRect b="0" l="7347" r="0" t="0"/>
          <a:stretch/>
        </p:blipFill>
        <p:spPr>
          <a:xfrm>
            <a:off x="15784800" y="3593499"/>
            <a:ext cx="2066700" cy="2717700"/>
          </a:xfrm>
          <a:prstGeom prst="rect">
            <a:avLst/>
          </a:prstGeom>
          <a:noFill/>
          <a:ln>
            <a:noFill/>
          </a:ln>
        </p:spPr>
      </p:pic>
      <p:sp>
        <p:nvSpPr>
          <p:cNvPr id="254" name="Shape 254"/>
          <p:cNvSpPr/>
          <p:nvPr/>
        </p:nvSpPr>
        <p:spPr>
          <a:xfrm>
            <a:off x="18846617" y="9950849"/>
            <a:ext cx="1778400" cy="413700"/>
          </a:xfrm>
          <a:prstGeom prst="rect">
            <a:avLst/>
          </a:prstGeom>
          <a:solidFill>
            <a:srgbClr val="88BA4B"/>
          </a:solidFill>
          <a:ln cap="flat" cmpd="sng" w="25400">
            <a:solidFill>
              <a:srgbClr val="88BA4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1" i="0" lang="en-US" sz="2800" u="none" cap="none" strike="noStrike">
                <a:solidFill>
                  <a:srgbClr val="FFFFFF"/>
                </a:solidFill>
                <a:latin typeface="Source Sans Pro"/>
                <a:ea typeface="Source Sans Pro"/>
                <a:cs typeface="Source Sans Pro"/>
                <a:sym typeface="Source Sans Pro"/>
              </a:rPr>
              <a:t>DIDIEL</a:t>
            </a:r>
          </a:p>
        </p:txBody>
      </p:sp>
      <p:pic>
        <p:nvPicPr>
          <p:cNvPr id="255" name="Shape 255"/>
          <p:cNvPicPr preferRelativeResize="0"/>
          <p:nvPr/>
        </p:nvPicPr>
        <p:blipFill rotWithShape="1">
          <a:blip r:embed="rId7">
            <a:alphaModFix/>
          </a:blip>
          <a:srcRect b="0" l="3446" r="0" t="0"/>
          <a:stretch/>
        </p:blipFill>
        <p:spPr>
          <a:xfrm>
            <a:off x="18846613" y="7186673"/>
            <a:ext cx="1768800" cy="2620800"/>
          </a:xfrm>
          <a:prstGeom prst="rect">
            <a:avLst/>
          </a:prstGeom>
          <a:noFill/>
          <a:ln>
            <a:noFill/>
          </a:ln>
        </p:spPr>
      </p:pic>
      <p:sp>
        <p:nvSpPr>
          <p:cNvPr id="256" name="Shape 256"/>
          <p:cNvSpPr/>
          <p:nvPr/>
        </p:nvSpPr>
        <p:spPr>
          <a:xfrm>
            <a:off x="12128267" y="6422570"/>
            <a:ext cx="2910300" cy="360899"/>
          </a:xfrm>
          <a:prstGeom prst="rect">
            <a:avLst/>
          </a:prstGeom>
          <a:solidFill>
            <a:srgbClr val="88BA4B"/>
          </a:solidFill>
          <a:ln cap="flat" cmpd="sng" w="25400">
            <a:solidFill>
              <a:srgbClr val="88BA4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1" lang="en-US" sz="2800">
                <a:solidFill>
                  <a:srgbClr val="FFFFFF"/>
                </a:solidFill>
                <a:latin typeface="Source Sans Pro"/>
                <a:ea typeface="Source Sans Pro"/>
                <a:cs typeface="Source Sans Pro"/>
                <a:sym typeface="Source Sans Pro"/>
              </a:rPr>
              <a:t>TBD</a:t>
            </a:r>
          </a:p>
        </p:txBody>
      </p:sp>
      <p:sp>
        <p:nvSpPr>
          <p:cNvPr id="257" name="Shape 257"/>
          <p:cNvSpPr/>
          <p:nvPr/>
        </p:nvSpPr>
        <p:spPr>
          <a:xfrm>
            <a:off x="18491199" y="6318225"/>
            <a:ext cx="2961000" cy="364500"/>
          </a:xfrm>
          <a:prstGeom prst="rect">
            <a:avLst/>
          </a:prstGeom>
          <a:solidFill>
            <a:srgbClr val="88BA4B"/>
          </a:solidFill>
          <a:ln cap="flat" cmpd="sng" w="25400">
            <a:solidFill>
              <a:srgbClr val="88BA4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1" lang="en-US" sz="2800">
                <a:solidFill>
                  <a:srgbClr val="FFFFFF"/>
                </a:solidFill>
                <a:latin typeface="Source Sans Pro"/>
                <a:ea typeface="Source Sans Pro"/>
                <a:cs typeface="Source Sans Pro"/>
                <a:sym typeface="Source Sans Pro"/>
              </a:rPr>
              <a:t>CAROLINE</a:t>
            </a:r>
          </a:p>
        </p:txBody>
      </p:sp>
      <p:sp>
        <p:nvSpPr>
          <p:cNvPr id="258" name="Shape 258"/>
          <p:cNvSpPr/>
          <p:nvPr/>
        </p:nvSpPr>
        <p:spPr>
          <a:xfrm>
            <a:off x="21700139" y="6318227"/>
            <a:ext cx="2115900" cy="364500"/>
          </a:xfrm>
          <a:prstGeom prst="rect">
            <a:avLst/>
          </a:prstGeom>
          <a:solidFill>
            <a:srgbClr val="88BA4B"/>
          </a:solidFill>
          <a:ln cap="flat" cmpd="sng" w="25400">
            <a:solidFill>
              <a:srgbClr val="88BA4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1" lang="en-US" sz="2800">
                <a:solidFill>
                  <a:srgbClr val="FFFFFF"/>
                </a:solidFill>
                <a:latin typeface="Source Sans Pro"/>
                <a:ea typeface="Source Sans Pro"/>
                <a:cs typeface="Source Sans Pro"/>
                <a:sym typeface="Source Sans Pro"/>
              </a:rPr>
              <a:t>ALI</a:t>
            </a:r>
          </a:p>
        </p:txBody>
      </p:sp>
      <p:sp>
        <p:nvSpPr>
          <p:cNvPr id="259" name="Shape 259"/>
          <p:cNvSpPr txBox="1"/>
          <p:nvPr/>
        </p:nvSpPr>
        <p:spPr>
          <a:xfrm rot="-5400000">
            <a:off x="16940073" y="4256319"/>
            <a:ext cx="3425700" cy="537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FF"/>
              </a:buClr>
              <a:buSzPct val="25000"/>
              <a:buFont typeface="Calibri"/>
              <a:buNone/>
            </a:pPr>
            <a:r>
              <a:rPr b="1" i="0" lang="en-US" sz="2800" u="none" cap="none" strike="noStrike">
                <a:solidFill>
                  <a:srgbClr val="88BA4B"/>
                </a:solidFill>
                <a:latin typeface="Source Sans Pro"/>
                <a:ea typeface="Source Sans Pro"/>
                <a:cs typeface="Source Sans Pro"/>
                <a:sym typeface="Source Sans Pro"/>
              </a:rPr>
              <a:t>PROGRAM ASSOCIATES</a:t>
            </a:r>
          </a:p>
        </p:txBody>
      </p:sp>
      <p:sp>
        <p:nvSpPr>
          <p:cNvPr id="260" name="Shape 260"/>
          <p:cNvSpPr txBox="1"/>
          <p:nvPr/>
        </p:nvSpPr>
        <p:spPr>
          <a:xfrm>
            <a:off x="20874547" y="7507650"/>
            <a:ext cx="3361800" cy="2080500"/>
          </a:xfrm>
          <a:prstGeom prst="rect">
            <a:avLst/>
          </a:prstGeom>
          <a:noFill/>
          <a:ln>
            <a:noFill/>
          </a:ln>
        </p:spPr>
        <p:txBody>
          <a:bodyPr anchorCtr="0" anchor="t" bIns="91425" lIns="91425" rIns="91425" tIns="91425">
            <a:noAutofit/>
          </a:bodyPr>
          <a:lstStyle/>
          <a:p>
            <a:pPr lvl="0" rtl="0">
              <a:spcBef>
                <a:spcPts val="0"/>
              </a:spcBef>
              <a:buNone/>
            </a:pPr>
            <a:r>
              <a:rPr b="1" lang="en-US" sz="2800">
                <a:latin typeface="Source Sans Pro"/>
                <a:ea typeface="Source Sans Pro"/>
                <a:cs typeface="Source Sans Pro"/>
                <a:sym typeface="Source Sans Pro"/>
              </a:rPr>
              <a:t>Also joining your brigade:</a:t>
            </a:r>
          </a:p>
          <a:p>
            <a:pPr indent="-406400" lvl="0" marL="457200" rtl="0">
              <a:spcBef>
                <a:spcPts val="0"/>
              </a:spcBef>
              <a:buSzPct val="100000"/>
              <a:buFont typeface="Source Sans Pro"/>
              <a:buChar char="●"/>
            </a:pPr>
            <a:r>
              <a:rPr lang="en-US" sz="2800">
                <a:latin typeface="Source Sans Pro"/>
                <a:ea typeface="Source Sans Pro"/>
                <a:cs typeface="Source Sans Pro"/>
                <a:sym typeface="Source Sans Pro"/>
              </a:rPr>
              <a:t>Interpreters</a:t>
            </a:r>
          </a:p>
          <a:p>
            <a:pPr indent="-406400" lvl="0" marL="457200" rtl="0">
              <a:spcBef>
                <a:spcPts val="0"/>
              </a:spcBef>
              <a:buSzPct val="100000"/>
              <a:buFont typeface="Source Sans Pro"/>
              <a:buChar char="●"/>
            </a:pPr>
            <a:r>
              <a:rPr lang="en-US" sz="2800">
                <a:latin typeface="Source Sans Pro"/>
                <a:ea typeface="Source Sans Pro"/>
                <a:cs typeface="Source Sans Pro"/>
                <a:sym typeface="Source Sans Pro"/>
              </a:rPr>
              <a:t>Paramedic</a:t>
            </a:r>
          </a:p>
          <a:p>
            <a:pPr indent="-406400" lvl="0" marL="457200" rtl="0">
              <a:spcBef>
                <a:spcPts val="0"/>
              </a:spcBef>
              <a:buSzPct val="100000"/>
              <a:buFont typeface="Source Sans Pro"/>
              <a:buChar char="●"/>
            </a:pPr>
            <a:r>
              <a:rPr lang="en-US" sz="2800">
                <a:latin typeface="Source Sans Pro"/>
                <a:ea typeface="Source Sans Pro"/>
                <a:cs typeface="Source Sans Pro"/>
                <a:sym typeface="Source Sans Pro"/>
              </a:rPr>
              <a:t>Bus driver</a:t>
            </a:r>
          </a:p>
        </p:txBody>
      </p:sp>
      <p:pic>
        <p:nvPicPr>
          <p:cNvPr descr="GB.jpg" id="261" name="Shape 261"/>
          <p:cNvPicPr preferRelativeResize="0"/>
          <p:nvPr/>
        </p:nvPicPr>
        <p:blipFill>
          <a:blip r:embed="rId8">
            <a:alphaModFix/>
          </a:blip>
          <a:stretch>
            <a:fillRect/>
          </a:stretch>
        </p:blipFill>
        <p:spPr>
          <a:xfrm>
            <a:off x="21731730" y="3594734"/>
            <a:ext cx="2084082" cy="2633688"/>
          </a:xfrm>
          <a:prstGeom prst="rect">
            <a:avLst/>
          </a:prstGeom>
          <a:noFill/>
          <a:ln>
            <a:noFill/>
          </a:ln>
        </p:spPr>
      </p:pic>
      <p:pic>
        <p:nvPicPr>
          <p:cNvPr descr="11752544_10154060638095760_5858198060632783577_n.jpg" id="262" name="Shape 262"/>
          <p:cNvPicPr preferRelativeResize="0"/>
          <p:nvPr/>
        </p:nvPicPr>
        <p:blipFill rotWithShape="1">
          <a:blip r:embed="rId9">
            <a:alphaModFix/>
          </a:blip>
          <a:srcRect b="0" l="5975" r="48203" t="8667"/>
          <a:stretch/>
        </p:blipFill>
        <p:spPr>
          <a:xfrm>
            <a:off x="19397834" y="3593487"/>
            <a:ext cx="2067602" cy="26336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268" name="Shape 268"/>
          <p:cNvSpPr txBox="1"/>
          <p:nvPr>
            <p:ph type="title"/>
          </p:nvPr>
        </p:nvSpPr>
        <p:spPr>
          <a:xfrm>
            <a:off x="907740" y="632685"/>
            <a:ext cx="19234459" cy="55399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6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PRE-DEPARTURE PREPARATION</a:t>
            </a:r>
          </a:p>
        </p:txBody>
      </p:sp>
      <p:cxnSp>
        <p:nvCxnSpPr>
          <p:cNvPr id="269" name="Shape 269"/>
          <p:cNvCxnSpPr/>
          <p:nvPr/>
        </p:nvCxnSpPr>
        <p:spPr>
          <a:xfrm>
            <a:off x="16693884" y="13562493"/>
            <a:ext cx="721895" cy="0"/>
          </a:xfrm>
          <a:prstGeom prst="straightConnector1">
            <a:avLst/>
          </a:prstGeom>
          <a:noFill/>
          <a:ln cap="flat" cmpd="sng" w="57150">
            <a:solidFill>
              <a:srgbClr val="76B031"/>
            </a:solidFill>
            <a:prstDash val="solid"/>
            <a:miter/>
            <a:headEnd len="med" w="med" type="none"/>
            <a:tailEnd len="med" w="med" type="none"/>
          </a:ln>
        </p:spPr>
      </p:cxnSp>
      <p:sp>
        <p:nvSpPr>
          <p:cNvPr id="270" name="Shape 270"/>
          <p:cNvSpPr/>
          <p:nvPr/>
        </p:nvSpPr>
        <p:spPr>
          <a:xfrm>
            <a:off x="2662151" y="3599575"/>
            <a:ext cx="10506300" cy="64941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PRE-BRIGADE CURRICULUM</a:t>
            </a:r>
          </a:p>
          <a:p>
            <a:pPr indent="0" lvl="0" marL="0" marR="0" rtl="0" algn="l">
              <a:lnSpc>
                <a:spcPct val="100000"/>
              </a:lnSpc>
              <a:spcBef>
                <a:spcPts val="0"/>
              </a:spcBef>
              <a:spcAft>
                <a:spcPts val="0"/>
              </a:spcAft>
              <a:buClr>
                <a:srgbClr val="000000"/>
              </a:buClr>
              <a:buFont typeface="Arial"/>
              <a:buNone/>
            </a:pPr>
            <a:r>
              <a:t/>
            </a:r>
            <a:endParaRPr b="1" i="0" sz="3200" u="none" cap="none" strike="noStrike">
              <a:solidFill>
                <a:srgbClr val="DD1F26"/>
              </a:solidFill>
              <a:latin typeface="Source Sans Pro"/>
              <a:ea typeface="Source Sans Pro"/>
              <a:cs typeface="Source Sans Pro"/>
              <a:sym typeface="Source Sans Pro"/>
            </a:endParaRPr>
          </a:p>
          <a:p>
            <a:pPr indent="-431800" lvl="0" marL="457200" marR="0" rtl="0" algn="l">
              <a:lnSpc>
                <a:spcPct val="100000"/>
              </a:lnSpc>
              <a:spcBef>
                <a:spcPts val="0"/>
              </a:spcBef>
              <a:spcAft>
                <a:spcPts val="0"/>
              </a:spcAft>
              <a:buClr>
                <a:srgbClr val="292C2F"/>
              </a:buClr>
              <a:buSzPct val="100000"/>
              <a:buFont typeface="Source Sans Pro"/>
              <a:buChar char="●"/>
            </a:pPr>
            <a:r>
              <a:rPr b="0" i="0" lang="en-US" sz="3200" u="none" cap="none" strike="noStrike">
                <a:solidFill>
                  <a:srgbClr val="292C2F"/>
                </a:solidFill>
                <a:latin typeface="Source Sans Pro"/>
                <a:ea typeface="Source Sans Pro"/>
                <a:cs typeface="Source Sans Pro"/>
                <a:sym typeface="Source Sans Pro"/>
              </a:rPr>
              <a:t>6 pre-Brigade lesson plans</a:t>
            </a:r>
          </a:p>
          <a:p>
            <a:pPr indent="-431800" lvl="0" marL="457200" marR="0" rtl="0" algn="l">
              <a:lnSpc>
                <a:spcPct val="100000"/>
              </a:lnSpc>
              <a:spcBef>
                <a:spcPts val="0"/>
              </a:spcBef>
              <a:spcAft>
                <a:spcPts val="0"/>
              </a:spcAft>
              <a:buClr>
                <a:srgbClr val="292C2F"/>
              </a:buClr>
              <a:buSzPct val="100000"/>
              <a:buFont typeface="Source Sans Pro"/>
              <a:buChar char="●"/>
            </a:pPr>
            <a:r>
              <a:rPr b="0" i="0" lang="en-US" sz="3200" u="none" cap="none" strike="noStrike">
                <a:solidFill>
                  <a:srgbClr val="292C2F"/>
                </a:solidFill>
                <a:latin typeface="Source Sans Pro"/>
                <a:ea typeface="Source Sans Pro"/>
                <a:cs typeface="Source Sans Pro"/>
                <a:sym typeface="Source Sans Pro"/>
              </a:rPr>
              <a:t>Includes program- and country-specific education resources and group discussions to fully prepare for your Brigade</a:t>
            </a:r>
          </a:p>
          <a:p>
            <a:pPr indent="-431800" lvl="0" marL="457200" marR="0" rtl="0" algn="l">
              <a:lnSpc>
                <a:spcPct val="100000"/>
              </a:lnSpc>
              <a:spcBef>
                <a:spcPts val="0"/>
              </a:spcBef>
              <a:spcAft>
                <a:spcPts val="0"/>
              </a:spcAft>
              <a:buClr>
                <a:srgbClr val="292C2F"/>
              </a:buClr>
              <a:buSzPct val="100000"/>
              <a:buFont typeface="Source Sans Pro"/>
              <a:buChar char="●"/>
            </a:pPr>
            <a:r>
              <a:rPr b="0" i="0" lang="en-US" sz="3200" u="none" cap="none" strike="noStrike">
                <a:solidFill>
                  <a:srgbClr val="1F2123"/>
                </a:solidFill>
                <a:latin typeface="Source Sans Pro"/>
                <a:ea typeface="Source Sans Pro"/>
                <a:cs typeface="Source Sans Pro"/>
                <a:sym typeface="Source Sans Pro"/>
              </a:rPr>
              <a:t>To preview lessons, go to the Volunteer Resources Site (VRS)</a:t>
            </a:r>
            <a:r>
              <a:rPr lang="en-US"/>
              <a:t>: </a:t>
            </a:r>
            <a:r>
              <a:rPr b="0" i="0" lang="en-US" sz="3200" u="sng" cap="none" strike="noStrike">
                <a:solidFill>
                  <a:schemeClr val="hlink"/>
                </a:solidFill>
                <a:latin typeface="Source Sans Pro"/>
                <a:ea typeface="Source Sans Pro"/>
                <a:cs typeface="Source Sans Pro"/>
                <a:sym typeface="Source Sans Pro"/>
                <a:hlinkClick r:id="rId3"/>
              </a:rPr>
              <a:t>https://www.globalbrigades.org/volunteer-tools-home</a:t>
            </a:r>
          </a:p>
          <a:p>
            <a:pPr indent="-431800" lvl="0" marL="457200" marR="0" rtl="0" algn="l">
              <a:lnSpc>
                <a:spcPct val="100000"/>
              </a:lnSpc>
              <a:spcBef>
                <a:spcPts val="0"/>
              </a:spcBef>
              <a:spcAft>
                <a:spcPts val="0"/>
              </a:spcAft>
              <a:buClr>
                <a:srgbClr val="292C2F"/>
              </a:buClr>
              <a:buSzPct val="100000"/>
              <a:buFont typeface="Source Sans Pro"/>
              <a:buChar char="●"/>
            </a:pPr>
            <a:r>
              <a:rPr b="0" i="0" lang="en-US" sz="3200" u="none" cap="none" strike="noStrike">
                <a:solidFill>
                  <a:schemeClr val="dk1"/>
                </a:solidFill>
                <a:latin typeface="Source Sans Pro"/>
                <a:ea typeface="Source Sans Pro"/>
                <a:cs typeface="Source Sans Pro"/>
                <a:sym typeface="Source Sans Pro"/>
              </a:rPr>
              <a:t>Ask the Chapter Education Chair or Chapter President for the lesson plan schedule!</a:t>
            </a:r>
          </a:p>
          <a:p>
            <a:pPr indent="-254000" lvl="0" marL="457200" marR="0" rtl="0" algn="l">
              <a:lnSpc>
                <a:spcPct val="100000"/>
              </a:lnSpc>
              <a:spcBef>
                <a:spcPts val="0"/>
              </a:spcBef>
              <a:spcAft>
                <a:spcPts val="0"/>
              </a:spcAft>
              <a:buClr>
                <a:srgbClr val="292C2F"/>
              </a:buClr>
              <a:buFont typeface="Arial"/>
              <a:buNone/>
            </a:pPr>
            <a:r>
              <a:t/>
            </a:r>
            <a:endParaRPr b="0" i="0" sz="3200" u="none" cap="none" strike="noStrike">
              <a:solidFill>
                <a:srgbClr val="1F2123"/>
              </a:solidFill>
              <a:latin typeface="Source Sans Pro"/>
              <a:ea typeface="Source Sans Pro"/>
              <a:cs typeface="Source Sans Pro"/>
              <a:sym typeface="Source Sans Pro"/>
            </a:endParaRPr>
          </a:p>
        </p:txBody>
      </p:sp>
      <p:cxnSp>
        <p:nvCxnSpPr>
          <p:cNvPr id="271" name="Shape 271"/>
          <p:cNvCxnSpPr/>
          <p:nvPr/>
        </p:nvCxnSpPr>
        <p:spPr>
          <a:xfrm>
            <a:off x="13529498" y="3128606"/>
            <a:ext cx="0" cy="7113211"/>
          </a:xfrm>
          <a:prstGeom prst="straightConnector1">
            <a:avLst/>
          </a:prstGeom>
          <a:noFill/>
          <a:ln cap="flat" cmpd="sng" w="12700">
            <a:solidFill>
              <a:srgbClr val="D5D9D9"/>
            </a:solidFill>
            <a:prstDash val="solid"/>
            <a:miter/>
            <a:headEnd len="med" w="med" type="none"/>
            <a:tailEnd len="med" w="med" type="none"/>
          </a:ln>
        </p:spPr>
      </p:cxnSp>
      <p:pic>
        <p:nvPicPr>
          <p:cNvPr id="272" name="Shape 272"/>
          <p:cNvPicPr preferRelativeResize="0"/>
          <p:nvPr/>
        </p:nvPicPr>
        <p:blipFill rotWithShape="1">
          <a:blip r:embed="rId4">
            <a:alphaModFix/>
          </a:blip>
          <a:srcRect b="0" l="0" r="0" t="0"/>
          <a:stretch/>
        </p:blipFill>
        <p:spPr>
          <a:xfrm>
            <a:off x="14805398" y="2806341"/>
            <a:ext cx="6989903" cy="6797178"/>
          </a:xfrm>
          <a:prstGeom prst="rect">
            <a:avLst/>
          </a:prstGeom>
          <a:noFill/>
          <a:ln>
            <a:noFill/>
          </a:ln>
        </p:spPr>
      </p:pic>
      <p:pic>
        <p:nvPicPr>
          <p:cNvPr id="273" name="Shape 273"/>
          <p:cNvPicPr preferRelativeResize="0"/>
          <p:nvPr/>
        </p:nvPicPr>
        <p:blipFill rotWithShape="1">
          <a:blip r:embed="rId5">
            <a:alphaModFix/>
          </a:blip>
          <a:srcRect b="0" l="0" r="38018" t="0"/>
          <a:stretch/>
        </p:blipFill>
        <p:spPr>
          <a:xfrm>
            <a:off x="14805398" y="9603521"/>
            <a:ext cx="6989903" cy="381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b="0" l="0" r="0" t="24554"/>
          <a:stretch/>
        </p:blipFill>
        <p:spPr>
          <a:xfrm>
            <a:off x="0" y="28222"/>
            <a:ext cx="24384000" cy="13797583"/>
          </a:xfrm>
          <a:prstGeom prst="rect">
            <a:avLst/>
          </a:prstGeom>
          <a:noFill/>
          <a:ln>
            <a:noFill/>
          </a:ln>
        </p:spPr>
      </p:pic>
      <p:grpSp>
        <p:nvGrpSpPr>
          <p:cNvPr id="279" name="Shape 279"/>
          <p:cNvGrpSpPr/>
          <p:nvPr/>
        </p:nvGrpSpPr>
        <p:grpSpPr>
          <a:xfrm>
            <a:off x="15023212" y="4221004"/>
            <a:ext cx="8467404" cy="6328722"/>
            <a:chOff x="1255867" y="4445875"/>
            <a:chExt cx="8467404" cy="6328722"/>
          </a:xfrm>
        </p:grpSpPr>
        <p:grpSp>
          <p:nvGrpSpPr>
            <p:cNvPr id="280" name="Shape 280"/>
            <p:cNvGrpSpPr/>
            <p:nvPr/>
          </p:nvGrpSpPr>
          <p:grpSpPr>
            <a:xfrm>
              <a:off x="1255867" y="4445875"/>
              <a:ext cx="8467404" cy="6328722"/>
              <a:chOff x="-11716" y="3413810"/>
              <a:chExt cx="8467402" cy="6328722"/>
            </a:xfrm>
          </p:grpSpPr>
          <p:sp>
            <p:nvSpPr>
              <p:cNvPr id="281" name="Shape 281"/>
              <p:cNvSpPr/>
              <p:nvPr/>
            </p:nvSpPr>
            <p:spPr>
              <a:xfrm>
                <a:off x="-11716" y="3413810"/>
                <a:ext cx="8455688" cy="6328722"/>
              </a:xfrm>
              <a:prstGeom prst="rect">
                <a:avLst/>
              </a:prstGeom>
              <a:solidFill>
                <a:srgbClr val="A5A5A5">
                  <a:alpha val="52941"/>
                </a:srgbClr>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Font typeface="Arial"/>
                  <a:buNone/>
                </a:pPr>
                <a:r>
                  <a:t/>
                </a:r>
                <a:endParaRPr b="1" i="0" sz="3700" u="none" cap="none" strike="noStrike">
                  <a:solidFill>
                    <a:srgbClr val="3B3D40"/>
                  </a:solidFill>
                  <a:latin typeface="Arial"/>
                  <a:ea typeface="Arial"/>
                  <a:cs typeface="Arial"/>
                  <a:sym typeface="Arial"/>
                </a:endParaRPr>
              </a:p>
            </p:txBody>
          </p:sp>
          <p:sp>
            <p:nvSpPr>
              <p:cNvPr id="282" name="Shape 282"/>
              <p:cNvSpPr/>
              <p:nvPr/>
            </p:nvSpPr>
            <p:spPr>
              <a:xfrm>
                <a:off x="1294741" y="6252108"/>
                <a:ext cx="7160945" cy="2769988"/>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FFFFFF"/>
                  </a:buClr>
                  <a:buSzPct val="25000"/>
                  <a:buFont typeface="Source Sans Pro"/>
                  <a:buNone/>
                </a:pPr>
                <a:r>
                  <a:rPr b="1" lang="en-US" sz="6000">
                    <a:solidFill>
                      <a:srgbClr val="FFFFFF"/>
                    </a:solidFill>
                    <a:latin typeface="Source Sans Pro"/>
                    <a:ea typeface="Source Sans Pro"/>
                    <a:cs typeface="Source Sans Pro"/>
                    <a:sym typeface="Source Sans Pro"/>
                  </a:rPr>
                  <a:t>HOW DO ENVIRONMENTAL BRIGADES HELP?</a:t>
                </a:r>
              </a:p>
            </p:txBody>
          </p:sp>
        </p:grpSp>
        <p:cxnSp>
          <p:nvCxnSpPr>
            <p:cNvPr id="283" name="Shape 283"/>
            <p:cNvCxnSpPr/>
            <p:nvPr/>
          </p:nvCxnSpPr>
          <p:spPr>
            <a:xfrm>
              <a:off x="2175641" y="7851228"/>
              <a:ext cx="0" cy="1860329"/>
            </a:xfrm>
            <a:prstGeom prst="straightConnector1">
              <a:avLst/>
            </a:prstGeom>
            <a:noFill/>
            <a:ln cap="flat" cmpd="sng" w="25400">
              <a:solidFill>
                <a:schemeClr val="lt2"/>
              </a:solidFill>
              <a:prstDash val="solid"/>
              <a:miter/>
              <a:headEnd len="med" w="med" type="none"/>
              <a:tailEnd len="med" w="med" type="none"/>
            </a:ln>
          </p:spPr>
        </p:cxnSp>
      </p:grpSp>
      <p:pic>
        <p:nvPicPr>
          <p:cNvPr id="284" name="Shape 284"/>
          <p:cNvPicPr preferRelativeResize="0"/>
          <p:nvPr/>
        </p:nvPicPr>
        <p:blipFill rotWithShape="1">
          <a:blip r:embed="rId4">
            <a:alphaModFix/>
          </a:blip>
          <a:srcRect b="0" l="0" r="0" t="0"/>
          <a:stretch/>
        </p:blipFill>
        <p:spPr>
          <a:xfrm>
            <a:off x="18196600" y="4415232"/>
            <a:ext cx="2210496" cy="2210496"/>
          </a:xfrm>
          <a:prstGeom prst="rect">
            <a:avLst/>
          </a:prstGeom>
          <a:noFill/>
          <a:ln>
            <a:noFill/>
          </a:ln>
        </p:spPr>
      </p:pic>
      <p:pic>
        <p:nvPicPr>
          <p:cNvPr id="285" name="Shape 285"/>
          <p:cNvPicPr preferRelativeResize="0"/>
          <p:nvPr/>
        </p:nvPicPr>
        <p:blipFill rotWithShape="1">
          <a:blip r:embed="rId5">
            <a:alphaModFix/>
          </a:blip>
          <a:srcRect b="0" l="0" r="25022" t="0"/>
          <a:stretch/>
        </p:blipFill>
        <p:spPr>
          <a:xfrm>
            <a:off x="15023212" y="10298553"/>
            <a:ext cx="8455688" cy="381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idx="12" type="sldNum"/>
          </p:nvPr>
        </p:nvSpPr>
        <p:spPr>
          <a:xfrm>
            <a:off x="23334376" y="12729388"/>
            <a:ext cx="283800" cy="4697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291" name="Shape 291"/>
          <p:cNvSpPr txBox="1"/>
          <p:nvPr>
            <p:ph type="title"/>
          </p:nvPr>
        </p:nvSpPr>
        <p:spPr>
          <a:xfrm>
            <a:off x="907740" y="624991"/>
            <a:ext cx="17456400" cy="569400"/>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a:t>
            </a:r>
            <a:r>
              <a:rPr lang="en-US" sz="3600">
                <a:solidFill>
                  <a:srgbClr val="3B3D40"/>
                </a:solidFill>
                <a:latin typeface="Source Sans Pro"/>
                <a:ea typeface="Source Sans Pro"/>
                <a:cs typeface="Source Sans Pro"/>
                <a:sym typeface="Source Sans Pro"/>
              </a:rPr>
              <a:t>BRIGADE IMPACT</a:t>
            </a:r>
          </a:p>
        </p:txBody>
      </p:sp>
      <p:cxnSp>
        <p:nvCxnSpPr>
          <p:cNvPr id="292" name="Shape 292"/>
          <p:cNvCxnSpPr/>
          <p:nvPr/>
        </p:nvCxnSpPr>
        <p:spPr>
          <a:xfrm>
            <a:off x="14519325" y="13562493"/>
            <a:ext cx="721800" cy="0"/>
          </a:xfrm>
          <a:prstGeom prst="straightConnector1">
            <a:avLst/>
          </a:prstGeom>
          <a:noFill/>
          <a:ln cap="flat" cmpd="sng" w="57150">
            <a:solidFill>
              <a:srgbClr val="76B031"/>
            </a:solidFill>
            <a:prstDash val="solid"/>
            <a:miter/>
            <a:headEnd len="med" w="med" type="none"/>
            <a:tailEnd len="med" w="med" type="none"/>
          </a:ln>
        </p:spPr>
      </p:cxnSp>
      <p:cxnSp>
        <p:nvCxnSpPr>
          <p:cNvPr id="293" name="Shape 293"/>
          <p:cNvCxnSpPr/>
          <p:nvPr/>
        </p:nvCxnSpPr>
        <p:spPr>
          <a:xfrm>
            <a:off x="12529417" y="3128606"/>
            <a:ext cx="0" cy="7113300"/>
          </a:xfrm>
          <a:prstGeom prst="straightConnector1">
            <a:avLst/>
          </a:prstGeom>
          <a:noFill/>
          <a:ln cap="flat" cmpd="sng" w="12700">
            <a:solidFill>
              <a:srgbClr val="D5D9D9"/>
            </a:solidFill>
            <a:prstDash val="solid"/>
            <a:miter/>
            <a:headEnd len="med" w="med" type="none"/>
            <a:tailEnd len="med" w="med" type="none"/>
          </a:ln>
        </p:spPr>
      </p:cxnSp>
      <p:pic>
        <p:nvPicPr>
          <p:cNvPr id="294" name="Shape 294"/>
          <p:cNvPicPr preferRelativeResize="0"/>
          <p:nvPr/>
        </p:nvPicPr>
        <p:blipFill rotWithShape="1">
          <a:blip r:embed="rId3">
            <a:alphaModFix/>
          </a:blip>
          <a:srcRect b="0" l="0" r="24919" t="0"/>
          <a:stretch/>
        </p:blipFill>
        <p:spPr>
          <a:xfrm>
            <a:off x="13639876" y="9582908"/>
            <a:ext cx="9573000" cy="433200"/>
          </a:xfrm>
          <a:prstGeom prst="rect">
            <a:avLst/>
          </a:prstGeom>
          <a:noFill/>
          <a:ln>
            <a:noFill/>
          </a:ln>
        </p:spPr>
      </p:pic>
      <p:pic>
        <p:nvPicPr>
          <p:cNvPr descr="image.png" id="295" name="Shape 295"/>
          <p:cNvPicPr preferRelativeResize="0"/>
          <p:nvPr/>
        </p:nvPicPr>
        <p:blipFill>
          <a:blip r:embed="rId4">
            <a:alphaModFix/>
          </a:blip>
          <a:stretch>
            <a:fillRect/>
          </a:stretch>
        </p:blipFill>
        <p:spPr>
          <a:xfrm>
            <a:off x="13639889" y="3200026"/>
            <a:ext cx="9572861" cy="6428876"/>
          </a:xfrm>
          <a:prstGeom prst="rect">
            <a:avLst/>
          </a:prstGeom>
          <a:noFill/>
          <a:ln>
            <a:noFill/>
          </a:ln>
        </p:spPr>
      </p:pic>
      <p:sp>
        <p:nvSpPr>
          <p:cNvPr id="296" name="Shape 296"/>
          <p:cNvSpPr/>
          <p:nvPr/>
        </p:nvSpPr>
        <p:spPr>
          <a:xfrm>
            <a:off x="2198225" y="2876650"/>
            <a:ext cx="9904200" cy="7962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1E2061"/>
              </a:buClr>
              <a:buSzPct val="25000"/>
              <a:buFont typeface="Source Sans Pro"/>
              <a:buNone/>
            </a:pPr>
            <a:r>
              <a:rPr b="1" lang="en-US" sz="3200">
                <a:solidFill>
                  <a:srgbClr val="00882B"/>
                </a:solidFill>
                <a:latin typeface="Source Sans Pro"/>
                <a:ea typeface="Source Sans Pro"/>
                <a:cs typeface="Source Sans Pro"/>
                <a:sym typeface="Source Sans Pro"/>
              </a:rPr>
              <a:t>COMMUNITY INVESTMENT FUND</a:t>
            </a:r>
          </a:p>
          <a:p>
            <a:pPr indent="0" lvl="0" marL="0" marR="0" rtl="0" algn="l">
              <a:lnSpc>
                <a:spcPct val="100000"/>
              </a:lnSpc>
              <a:spcBef>
                <a:spcPts val="0"/>
              </a:spcBef>
              <a:spcAft>
                <a:spcPts val="0"/>
              </a:spcAft>
              <a:buClr>
                <a:srgbClr val="1E2061"/>
              </a:buClr>
              <a:buFont typeface="Source Sans Pro"/>
              <a:buNone/>
            </a:pPr>
            <a:r>
              <a:t/>
            </a:r>
            <a:endParaRPr/>
          </a:p>
          <a:p>
            <a:pPr indent="-431800" lvl="0" marL="457200" marR="0" rtl="0" algn="l">
              <a:lnSpc>
                <a:spcPct val="100000"/>
              </a:lnSpc>
              <a:spcBef>
                <a:spcPts val="600"/>
              </a:spcBef>
              <a:spcAft>
                <a:spcPts val="0"/>
              </a:spcAft>
              <a:buClr>
                <a:srgbClr val="292C2F"/>
              </a:buClr>
              <a:buSzPct val="100000"/>
              <a:buFont typeface="Source Sans Pro"/>
              <a:buChar char="●"/>
            </a:pPr>
            <a:r>
              <a:rPr b="0" i="0" lang="en-US" sz="3200" u="none" cap="none" strike="noStrike">
                <a:solidFill>
                  <a:srgbClr val="292C2F"/>
                </a:solidFill>
                <a:latin typeface="Source Sans Pro"/>
                <a:ea typeface="Source Sans Pro"/>
                <a:cs typeface="Source Sans Pro"/>
                <a:sym typeface="Source Sans Pro"/>
              </a:rPr>
              <a:t>$1500 of each Program Contribution is utilized as an investment for our communities</a:t>
            </a:r>
          </a:p>
          <a:p>
            <a:pPr indent="-431800" lvl="0" marL="457200" marR="0" rtl="0" algn="l">
              <a:lnSpc>
                <a:spcPct val="100000"/>
              </a:lnSpc>
              <a:spcBef>
                <a:spcPts val="600"/>
              </a:spcBef>
              <a:spcAft>
                <a:spcPts val="0"/>
              </a:spcAft>
              <a:buClr>
                <a:srgbClr val="292C2F"/>
              </a:buClr>
              <a:buSzPct val="100000"/>
              <a:buFont typeface="Source Sans Pro"/>
              <a:buChar char="●"/>
            </a:pPr>
            <a:r>
              <a:rPr b="0" i="0" lang="en-US" sz="3200" u="none" cap="none" strike="noStrike">
                <a:solidFill>
                  <a:srgbClr val="292C2F"/>
                </a:solidFill>
                <a:latin typeface="Source Sans Pro"/>
                <a:ea typeface="Source Sans Pro"/>
                <a:cs typeface="Source Sans Pro"/>
                <a:sym typeface="Source Sans Pro"/>
              </a:rPr>
              <a:t>This investment goes to the </a:t>
            </a:r>
            <a:r>
              <a:rPr b="1" i="0" lang="en-US" sz="3200" u="none" cap="none" strike="noStrike">
                <a:solidFill>
                  <a:srgbClr val="002060"/>
                </a:solidFill>
                <a:latin typeface="Source Sans Pro"/>
                <a:ea typeface="Source Sans Pro"/>
                <a:cs typeface="Source Sans Pro"/>
                <a:sym typeface="Source Sans Pro"/>
              </a:rPr>
              <a:t>Business Program</a:t>
            </a:r>
            <a:r>
              <a:rPr lang="en-US" sz="3200">
                <a:solidFill>
                  <a:srgbClr val="292C2F"/>
                </a:solidFill>
                <a:latin typeface="Source Sans Pro"/>
                <a:ea typeface="Source Sans Pro"/>
                <a:cs typeface="Source Sans Pro"/>
                <a:sym typeface="Source Sans Pro"/>
              </a:rPr>
              <a:t> initiatives (caja rural)</a:t>
            </a:r>
            <a:r>
              <a:rPr b="0" i="0" lang="en-US" sz="3200" u="none" cap="none" strike="noStrike">
                <a:solidFill>
                  <a:srgbClr val="292C2F"/>
                </a:solidFill>
                <a:latin typeface="Source Sans Pro"/>
                <a:ea typeface="Source Sans Pro"/>
                <a:cs typeface="Source Sans Pro"/>
                <a:sym typeface="Source Sans Pro"/>
              </a:rPr>
              <a:t>:</a:t>
            </a:r>
          </a:p>
          <a:p>
            <a:pPr indent="-431800" lvl="1" marL="914400" marR="0" rtl="0" algn="l">
              <a:lnSpc>
                <a:spcPct val="100000"/>
              </a:lnSpc>
              <a:spcBef>
                <a:spcPts val="600"/>
              </a:spcBef>
              <a:spcAft>
                <a:spcPts val="0"/>
              </a:spcAft>
              <a:buClr>
                <a:srgbClr val="292C2F"/>
              </a:buClr>
              <a:buSzPct val="100000"/>
              <a:buFont typeface="Source Sans Pro"/>
              <a:buChar char="○"/>
            </a:pPr>
            <a:r>
              <a:rPr b="0" i="0" lang="en-US" sz="3200" u="none" cap="none" strike="noStrike">
                <a:solidFill>
                  <a:srgbClr val="292C2F"/>
                </a:solidFill>
                <a:latin typeface="Source Sans Pro"/>
                <a:ea typeface="Source Sans Pro"/>
                <a:cs typeface="Source Sans Pro"/>
                <a:sym typeface="Source Sans Pro"/>
              </a:rPr>
              <a:t>Seed capital</a:t>
            </a:r>
          </a:p>
          <a:p>
            <a:pPr indent="-431800" lvl="1" marL="914400" marR="0" rtl="0" algn="l">
              <a:lnSpc>
                <a:spcPct val="100000"/>
              </a:lnSpc>
              <a:spcBef>
                <a:spcPts val="600"/>
              </a:spcBef>
              <a:spcAft>
                <a:spcPts val="0"/>
              </a:spcAft>
              <a:buClr>
                <a:srgbClr val="292C2F"/>
              </a:buClr>
              <a:buSzPct val="100000"/>
              <a:buFont typeface="Source Sans Pro"/>
              <a:buChar char="○"/>
            </a:pPr>
            <a:r>
              <a:rPr b="0" i="0" lang="en-US" sz="3200" u="none" cap="none" strike="noStrike">
                <a:solidFill>
                  <a:schemeClr val="dk1"/>
                </a:solidFill>
                <a:latin typeface="Source Sans Pro"/>
                <a:ea typeface="Source Sans Pro"/>
                <a:cs typeface="Source Sans Pro"/>
                <a:sym typeface="Source Sans Pro"/>
              </a:rPr>
              <a:t>Match savings accounts</a:t>
            </a:r>
          </a:p>
          <a:p>
            <a:pPr indent="-431800" lvl="1" marL="914400" marR="0" rtl="0" algn="l">
              <a:lnSpc>
                <a:spcPct val="100000"/>
              </a:lnSpc>
              <a:spcBef>
                <a:spcPts val="600"/>
              </a:spcBef>
              <a:spcAft>
                <a:spcPts val="0"/>
              </a:spcAft>
              <a:buClr>
                <a:srgbClr val="292C2F"/>
              </a:buClr>
              <a:buSzPct val="100000"/>
              <a:buFont typeface="Source Sans Pro"/>
              <a:buChar char="○"/>
            </a:pPr>
            <a:r>
              <a:rPr b="0" i="0" lang="en-US" sz="3200" u="none" cap="none" strike="noStrike">
                <a:solidFill>
                  <a:srgbClr val="292C2F"/>
                </a:solidFill>
                <a:latin typeface="Source Sans Pro"/>
                <a:ea typeface="Source Sans Pro"/>
                <a:cs typeface="Source Sans Pro"/>
                <a:sym typeface="Source Sans Pro"/>
              </a:rPr>
              <a:t>Business investment</a:t>
            </a:r>
          </a:p>
          <a:p>
            <a:pPr indent="-431800" lvl="1" marL="914400" marR="0" rtl="0" algn="l">
              <a:lnSpc>
                <a:spcPct val="100000"/>
              </a:lnSpc>
              <a:spcBef>
                <a:spcPts val="600"/>
              </a:spcBef>
              <a:spcAft>
                <a:spcPts val="0"/>
              </a:spcAft>
              <a:buClr>
                <a:srgbClr val="292C2F"/>
              </a:buClr>
              <a:buSzPct val="100000"/>
              <a:buFont typeface="Source Sans Pro"/>
              <a:buChar char="○"/>
            </a:pPr>
            <a:r>
              <a:rPr b="0" i="0" lang="en-US" sz="3200" u="none" cap="none" strike="noStrike">
                <a:solidFill>
                  <a:srgbClr val="292C2F"/>
                </a:solidFill>
                <a:latin typeface="Source Sans Pro"/>
                <a:ea typeface="Source Sans Pro"/>
                <a:cs typeface="Source Sans Pro"/>
                <a:sym typeface="Source Sans Pro"/>
              </a:rPr>
              <a:t>Loans, which are paid back to </a:t>
            </a:r>
            <a:r>
              <a:rPr b="1" i="0" lang="en-US" sz="3200" u="none" cap="none" strike="noStrike">
                <a:solidFill>
                  <a:schemeClr val="accent2"/>
                </a:solidFill>
                <a:latin typeface="Source Sans Pro"/>
                <a:ea typeface="Source Sans Pro"/>
                <a:cs typeface="Source Sans Pro"/>
                <a:sym typeface="Source Sans Pro"/>
              </a:rPr>
              <a:t>community 	banks</a:t>
            </a:r>
            <a:r>
              <a:rPr b="0" i="0" lang="en-US" sz="3200" u="none" cap="none" strike="noStrike">
                <a:solidFill>
                  <a:srgbClr val="292C2F"/>
                </a:solidFill>
                <a:latin typeface="Source Sans Pro"/>
                <a:ea typeface="Source Sans Pro"/>
                <a:cs typeface="Source Sans Pro"/>
                <a:sym typeface="Source Sans Pro"/>
              </a:rPr>
              <a:t> for future loan disbursement throug</a:t>
            </a:r>
            <a:r>
              <a:rPr lang="en-US" sz="3200">
                <a:solidFill>
                  <a:srgbClr val="292C2F"/>
                </a:solidFill>
                <a:latin typeface="Source Sans Pro"/>
                <a:ea typeface="Source Sans Pro"/>
                <a:cs typeface="Source Sans Pro"/>
                <a:sym typeface="Source Sans Pro"/>
              </a:rPr>
              <a:t>h </a:t>
            </a:r>
            <a:r>
              <a:rPr b="0" i="0" lang="en-US" sz="3200" u="none" cap="none" strike="noStrike">
                <a:solidFill>
                  <a:srgbClr val="292C2F"/>
                </a:solidFill>
                <a:latin typeface="Source Sans Pro"/>
                <a:ea typeface="Source Sans Pro"/>
                <a:cs typeface="Source Sans Pro"/>
                <a:sym typeface="Source Sans Pro"/>
              </a:rPr>
              <a:t>our </a:t>
            </a:r>
            <a:r>
              <a:rPr b="1" i="0" lang="en-US" sz="3200" u="none" cap="none" strike="noStrike">
                <a:solidFill>
                  <a:schemeClr val="accent2"/>
                </a:solidFill>
                <a:latin typeface="Source Sans Pro"/>
                <a:ea typeface="Source Sans Pro"/>
                <a:cs typeface="Source Sans Pro"/>
                <a:sym typeface="Source Sans Pro"/>
              </a:rPr>
              <a:t>Microfinance Program</a:t>
            </a:r>
          </a:p>
          <a:p>
            <a:pPr indent="-431800" lvl="0" marL="457200" marR="0" rtl="0" algn="l">
              <a:lnSpc>
                <a:spcPct val="100000"/>
              </a:lnSpc>
              <a:spcBef>
                <a:spcPts val="600"/>
              </a:spcBef>
              <a:spcAft>
                <a:spcPts val="0"/>
              </a:spcAft>
              <a:buSzPct val="100000"/>
              <a:buFont typeface="Source Sans Pro"/>
              <a:buChar char="●"/>
            </a:pPr>
            <a:r>
              <a:rPr lang="en-US" sz="3200">
                <a:latin typeface="Source Sans Pro"/>
                <a:ea typeface="Source Sans Pro"/>
                <a:cs typeface="Source Sans Pro"/>
                <a:sym typeface="Source Sans Pro"/>
              </a:rPr>
              <a:t>Farmers and agricultural ventures can be funded through loans from caja rurales </a:t>
            </a:r>
          </a:p>
          <a:p>
            <a:pPr indent="-431800" lvl="0" marL="457200" marR="0" rtl="0" algn="l">
              <a:lnSpc>
                <a:spcPct val="100000"/>
              </a:lnSpc>
              <a:spcBef>
                <a:spcPts val="600"/>
              </a:spcBef>
              <a:spcAft>
                <a:spcPts val="0"/>
              </a:spcAft>
              <a:buSzPct val="100000"/>
              <a:buFont typeface="Source Sans Pro"/>
              <a:buChar char="●"/>
            </a:pPr>
            <a:r>
              <a:rPr lang="en-US" sz="3200">
                <a:latin typeface="Source Sans Pro"/>
                <a:ea typeface="Source Sans Pro"/>
                <a:cs typeface="Source Sans Pro"/>
                <a:sym typeface="Source Sans Pro"/>
              </a:rPr>
              <a:t>Environmental brigades and Business brigades are closely linked through our holistic model</a:t>
            </a:r>
          </a:p>
          <a:p>
            <a:pPr lvl="0" marR="0" rtl="0" algn="l">
              <a:lnSpc>
                <a:spcPct val="100000"/>
              </a:lnSpc>
              <a:spcBef>
                <a:spcPts val="600"/>
              </a:spcBef>
              <a:spcAft>
                <a:spcPts val="0"/>
              </a:spcAft>
              <a:buNone/>
            </a:pPr>
            <a:r>
              <a:t/>
            </a:r>
            <a:endParaRPr b="1" sz="3200">
              <a:solidFill>
                <a:schemeClr val="accent2"/>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pic>
        <p:nvPicPr>
          <p:cNvPr id="301" name="Shape 301"/>
          <p:cNvPicPr preferRelativeResize="0"/>
          <p:nvPr/>
        </p:nvPicPr>
        <p:blipFill rotWithShape="1">
          <a:blip r:embed="rId3">
            <a:alphaModFix/>
          </a:blip>
          <a:srcRect b="0" l="0" r="0" t="0"/>
          <a:stretch/>
        </p:blipFill>
        <p:spPr>
          <a:xfrm>
            <a:off x="14020875" y="3250875"/>
            <a:ext cx="8929200" cy="6320100"/>
          </a:xfrm>
          <a:prstGeom prst="rect">
            <a:avLst/>
          </a:prstGeom>
          <a:noFill/>
          <a:ln>
            <a:noFill/>
          </a:ln>
        </p:spPr>
      </p:pic>
      <p:sp>
        <p:nvSpPr>
          <p:cNvPr id="302" name="Shape 302"/>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303" name="Shape 303"/>
          <p:cNvSpPr txBox="1"/>
          <p:nvPr>
            <p:ph type="title"/>
          </p:nvPr>
        </p:nvSpPr>
        <p:spPr>
          <a:xfrm>
            <a:off x="907740" y="624991"/>
            <a:ext cx="17456459" cy="56938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PROJECT SUSTAINABILITY</a:t>
            </a:r>
          </a:p>
        </p:txBody>
      </p:sp>
      <p:cxnSp>
        <p:nvCxnSpPr>
          <p:cNvPr id="304" name="Shape 304"/>
          <p:cNvCxnSpPr/>
          <p:nvPr/>
        </p:nvCxnSpPr>
        <p:spPr>
          <a:xfrm>
            <a:off x="14519325" y="13562493"/>
            <a:ext cx="721895" cy="0"/>
          </a:xfrm>
          <a:prstGeom prst="straightConnector1">
            <a:avLst/>
          </a:prstGeom>
          <a:noFill/>
          <a:ln cap="flat" cmpd="sng" w="57150">
            <a:solidFill>
              <a:srgbClr val="76B031"/>
            </a:solidFill>
            <a:prstDash val="solid"/>
            <a:miter/>
            <a:headEnd len="med" w="med" type="none"/>
            <a:tailEnd len="med" w="med" type="none"/>
          </a:ln>
        </p:spPr>
      </p:cxnSp>
      <p:cxnSp>
        <p:nvCxnSpPr>
          <p:cNvPr id="305" name="Shape 305"/>
          <p:cNvCxnSpPr/>
          <p:nvPr/>
        </p:nvCxnSpPr>
        <p:spPr>
          <a:xfrm>
            <a:off x="12529417" y="3128606"/>
            <a:ext cx="0" cy="7113211"/>
          </a:xfrm>
          <a:prstGeom prst="straightConnector1">
            <a:avLst/>
          </a:prstGeom>
          <a:noFill/>
          <a:ln cap="flat" cmpd="sng" w="12700">
            <a:solidFill>
              <a:srgbClr val="D5D9D9"/>
            </a:solidFill>
            <a:prstDash val="solid"/>
            <a:miter/>
            <a:headEnd len="med" w="med" type="none"/>
            <a:tailEnd len="med" w="med" type="none"/>
          </a:ln>
        </p:spPr>
      </p:cxnSp>
      <p:pic>
        <p:nvPicPr>
          <p:cNvPr id="306" name="Shape 306"/>
          <p:cNvPicPr preferRelativeResize="0"/>
          <p:nvPr/>
        </p:nvPicPr>
        <p:blipFill rotWithShape="1">
          <a:blip r:embed="rId4">
            <a:alphaModFix/>
          </a:blip>
          <a:srcRect b="0" l="0" r="24917" t="0"/>
          <a:stretch/>
        </p:blipFill>
        <p:spPr>
          <a:xfrm>
            <a:off x="14020875" y="9541849"/>
            <a:ext cx="8929200" cy="398100"/>
          </a:xfrm>
          <a:prstGeom prst="rect">
            <a:avLst/>
          </a:prstGeom>
          <a:noFill/>
          <a:ln>
            <a:noFill/>
          </a:ln>
        </p:spPr>
      </p:pic>
      <p:sp>
        <p:nvSpPr>
          <p:cNvPr id="307" name="Shape 307"/>
          <p:cNvSpPr txBox="1"/>
          <p:nvPr/>
        </p:nvSpPr>
        <p:spPr>
          <a:xfrm>
            <a:off x="953850" y="2844850"/>
            <a:ext cx="11610600" cy="7933200"/>
          </a:xfrm>
          <a:prstGeom prst="rect">
            <a:avLst/>
          </a:prstGeom>
          <a:noFill/>
          <a:ln>
            <a:noFill/>
          </a:ln>
        </p:spPr>
        <p:txBody>
          <a:bodyPr anchorCtr="0" anchor="t" bIns="91425" lIns="91425" rIns="91425" tIns="91425">
            <a:noAutofit/>
          </a:bodyPr>
          <a:lstStyle/>
          <a:p>
            <a:pPr lvl="0" rtl="0">
              <a:spcBef>
                <a:spcPts val="0"/>
              </a:spcBef>
              <a:buNone/>
            </a:pPr>
            <a:r>
              <a:rPr b="1" lang="en-US" sz="3200">
                <a:solidFill>
                  <a:srgbClr val="434343"/>
                </a:solidFill>
                <a:latin typeface="Source Sans Pro"/>
                <a:ea typeface="Source Sans Pro"/>
                <a:cs typeface="Source Sans Pro"/>
                <a:sym typeface="Source Sans Pro"/>
              </a:rPr>
              <a:t>Environmental Program</a:t>
            </a:r>
          </a:p>
          <a:p>
            <a:pPr indent="-431800" lvl="0" marL="4572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Educational efforts to correct unsustainable farming methods</a:t>
            </a:r>
          </a:p>
          <a:p>
            <a:pPr indent="-431800" lvl="0" marL="4572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Business consultations with small business farmers</a:t>
            </a:r>
          </a:p>
          <a:p>
            <a:pPr lvl="0" rtl="0">
              <a:spcBef>
                <a:spcPts val="0"/>
              </a:spcBef>
              <a:buNone/>
            </a:pPr>
            <a:r>
              <a:t/>
            </a:r>
            <a:endParaRPr b="1" sz="3200">
              <a:solidFill>
                <a:srgbClr val="434343"/>
              </a:solidFill>
              <a:latin typeface="Source Sans Pro"/>
              <a:ea typeface="Source Sans Pro"/>
              <a:cs typeface="Source Sans Pro"/>
              <a:sym typeface="Source Sans Pro"/>
            </a:endParaRPr>
          </a:p>
          <a:p>
            <a:pPr lvl="0" rtl="0">
              <a:spcBef>
                <a:spcPts val="0"/>
              </a:spcBef>
              <a:buNone/>
            </a:pPr>
            <a:r>
              <a:rPr b="1" lang="en-US" sz="3200">
                <a:solidFill>
                  <a:srgbClr val="434343"/>
                </a:solidFill>
                <a:latin typeface="Source Sans Pro"/>
                <a:ea typeface="Source Sans Pro"/>
                <a:cs typeface="Source Sans Pro"/>
                <a:sym typeface="Source Sans Pro"/>
              </a:rPr>
              <a:t>Follow-Up  </a:t>
            </a:r>
          </a:p>
          <a:p>
            <a:pPr indent="-431800" lvl="0" marL="457200" rtl="0">
              <a:spcBef>
                <a:spcPts val="0"/>
              </a:spcBef>
              <a:buClr>
                <a:srgbClr val="434343"/>
              </a:buClr>
              <a:buSzPct val="100000"/>
              <a:buFont typeface="Source Sans Pro"/>
              <a:buChar char="●"/>
            </a:pPr>
            <a:r>
              <a:rPr lang="en-US" sz="3200">
                <a:solidFill>
                  <a:srgbClr val="434343"/>
                </a:solidFill>
                <a:latin typeface="Source Sans Pro"/>
                <a:ea typeface="Source Sans Pro"/>
                <a:cs typeface="Source Sans Pro"/>
                <a:sym typeface="Source Sans Pro"/>
              </a:rPr>
              <a:t>Monitoring &amp; Evaluation team conducts Community Feedback Surveys</a:t>
            </a:r>
          </a:p>
          <a:p>
            <a:pPr indent="-431800" lvl="0" marL="457200" rtl="0">
              <a:spcBef>
                <a:spcPts val="0"/>
              </a:spcBef>
              <a:buClr>
                <a:srgbClr val="434343"/>
              </a:buClr>
              <a:buSzPct val="100000"/>
              <a:buFont typeface="Source Sans Pro"/>
              <a:buChar char="●"/>
            </a:pPr>
            <a:r>
              <a:rPr lang="en-US" sz="3200">
                <a:solidFill>
                  <a:srgbClr val="434343"/>
                </a:solidFill>
                <a:latin typeface="Source Sans Pro"/>
                <a:ea typeface="Source Sans Pro"/>
                <a:cs typeface="Source Sans Pro"/>
                <a:sym typeface="Source Sans Pro"/>
              </a:rPr>
              <a:t>Field technicians attend Caja Rural meetings weekly </a:t>
            </a:r>
          </a:p>
          <a:p>
            <a:pPr indent="-431800" lvl="0" marL="457200" rtl="0">
              <a:spcBef>
                <a:spcPts val="0"/>
              </a:spcBef>
              <a:buClr>
                <a:srgbClr val="434343"/>
              </a:buClr>
              <a:buSzPct val="100000"/>
              <a:buFont typeface="Source Sans Pro"/>
              <a:buChar char="●"/>
            </a:pPr>
            <a:r>
              <a:rPr lang="en-US" sz="3200">
                <a:solidFill>
                  <a:srgbClr val="434343"/>
                </a:solidFill>
                <a:latin typeface="Source Sans Pro"/>
                <a:ea typeface="Source Sans Pro"/>
                <a:cs typeface="Source Sans Pro"/>
                <a:sym typeface="Source Sans Pro"/>
              </a:rPr>
              <a:t>Business teams visit Caja Rurales at least once a month to conduct trainings (i.e. Loan Payment Capacity, Business Budgeting, etc.)</a:t>
            </a:r>
          </a:p>
          <a:p>
            <a:pPr lvl="0" rtl="0">
              <a:spcBef>
                <a:spcPts val="0"/>
              </a:spcBef>
              <a:buNone/>
            </a:pPr>
            <a:r>
              <a:t/>
            </a:r>
            <a:endParaRPr sz="3200">
              <a:solidFill>
                <a:srgbClr val="434343"/>
              </a:solidFill>
              <a:latin typeface="Source Sans Pro"/>
              <a:ea typeface="Source Sans Pro"/>
              <a:cs typeface="Source Sans Pro"/>
              <a:sym typeface="Source Sans Pro"/>
            </a:endParaRPr>
          </a:p>
          <a:p>
            <a:pPr lvl="0" rtl="0">
              <a:spcBef>
                <a:spcPts val="0"/>
              </a:spcBef>
              <a:buNone/>
            </a:pPr>
            <a:r>
              <a:rPr b="1" lang="en-US" sz="3200">
                <a:solidFill>
                  <a:srgbClr val="434343"/>
                </a:solidFill>
                <a:latin typeface="Source Sans Pro"/>
                <a:ea typeface="Source Sans Pro"/>
                <a:cs typeface="Source Sans Pro"/>
                <a:sym typeface="Source Sans Pro"/>
              </a:rPr>
              <a:t>Our Partners Are Also at Work</a:t>
            </a:r>
          </a:p>
          <a:p>
            <a:pPr indent="-431800" lvl="0" marL="457200" rtl="0">
              <a:spcBef>
                <a:spcPts val="0"/>
              </a:spcBef>
              <a:buClr>
                <a:srgbClr val="434343"/>
              </a:buClr>
              <a:buSzPct val="100000"/>
              <a:buFont typeface="Source Sans Pro"/>
              <a:buChar char="●"/>
            </a:pPr>
            <a:r>
              <a:rPr lang="en-US" sz="3200">
                <a:solidFill>
                  <a:srgbClr val="434343"/>
                </a:solidFill>
                <a:latin typeface="Source Sans Pro"/>
                <a:ea typeface="Source Sans Pro"/>
                <a:cs typeface="Source Sans Pro"/>
                <a:sym typeface="Source Sans Pro"/>
              </a:rPr>
              <a:t>MIDES, MIDA, IPACOOP -- Government Entities</a:t>
            </a:r>
          </a:p>
          <a:p>
            <a:pPr indent="-431800" lvl="1" marL="914400" rtl="0">
              <a:spcBef>
                <a:spcPts val="0"/>
              </a:spcBef>
              <a:buClr>
                <a:srgbClr val="434343"/>
              </a:buClr>
              <a:buSzPct val="100000"/>
              <a:buFont typeface="Source Sans Pro"/>
              <a:buChar char="○"/>
            </a:pPr>
            <a:r>
              <a:rPr lang="en-US" sz="3200">
                <a:solidFill>
                  <a:srgbClr val="434343"/>
                </a:solidFill>
                <a:latin typeface="Source Sans Pro"/>
                <a:ea typeface="Source Sans Pro"/>
                <a:cs typeface="Source Sans Pro"/>
                <a:sym typeface="Source Sans Pro"/>
              </a:rPr>
              <a:t>Provides trainings, funds and stipends in community ventures</a:t>
            </a:r>
          </a:p>
          <a:p>
            <a:pPr indent="0" lvl="0" marL="457200" rtl="0">
              <a:spcBef>
                <a:spcPts val="0"/>
              </a:spcBef>
              <a:buNone/>
            </a:pPr>
            <a:r>
              <a:t/>
            </a:r>
            <a:endParaRPr sz="3200">
              <a:solidFill>
                <a:srgbClr val="434343"/>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pic>
        <p:nvPicPr>
          <p:cNvPr id="312" name="Shape 312"/>
          <p:cNvPicPr preferRelativeResize="0"/>
          <p:nvPr/>
        </p:nvPicPr>
        <p:blipFill rotWithShape="1">
          <a:blip r:embed="rId3">
            <a:alphaModFix/>
          </a:blip>
          <a:srcRect b="15102" l="0" r="0" t="10428"/>
          <a:stretch/>
        </p:blipFill>
        <p:spPr>
          <a:xfrm>
            <a:off x="0" y="0"/>
            <a:ext cx="24558308" cy="13716001"/>
          </a:xfrm>
          <a:prstGeom prst="rect">
            <a:avLst/>
          </a:prstGeom>
          <a:noFill/>
          <a:ln>
            <a:noFill/>
          </a:ln>
        </p:spPr>
      </p:pic>
      <p:grpSp>
        <p:nvGrpSpPr>
          <p:cNvPr id="313" name="Shape 313"/>
          <p:cNvGrpSpPr/>
          <p:nvPr/>
        </p:nvGrpSpPr>
        <p:grpSpPr>
          <a:xfrm>
            <a:off x="1003870" y="2022942"/>
            <a:ext cx="8467404" cy="6328722"/>
            <a:chOff x="1255867" y="4445875"/>
            <a:chExt cx="8467404" cy="6328722"/>
          </a:xfrm>
        </p:grpSpPr>
        <p:grpSp>
          <p:nvGrpSpPr>
            <p:cNvPr id="314" name="Shape 314"/>
            <p:cNvGrpSpPr/>
            <p:nvPr/>
          </p:nvGrpSpPr>
          <p:grpSpPr>
            <a:xfrm>
              <a:off x="1255867" y="4445875"/>
              <a:ext cx="8467404" cy="6328722"/>
              <a:chOff x="-11716" y="3413810"/>
              <a:chExt cx="8467402" cy="6328722"/>
            </a:xfrm>
          </p:grpSpPr>
          <p:sp>
            <p:nvSpPr>
              <p:cNvPr id="315" name="Shape 315"/>
              <p:cNvSpPr/>
              <p:nvPr/>
            </p:nvSpPr>
            <p:spPr>
              <a:xfrm>
                <a:off x="-11716" y="3413810"/>
                <a:ext cx="8455688" cy="6328722"/>
              </a:xfrm>
              <a:prstGeom prst="rect">
                <a:avLst/>
              </a:prstGeom>
              <a:solidFill>
                <a:srgbClr val="A5A5A5">
                  <a:alpha val="52941"/>
                </a:srgbClr>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Font typeface="Arial"/>
                  <a:buNone/>
                </a:pPr>
                <a:r>
                  <a:t/>
                </a:r>
                <a:endParaRPr b="1" i="0" sz="3700" u="none" cap="none" strike="noStrike">
                  <a:solidFill>
                    <a:srgbClr val="3B3D40"/>
                  </a:solidFill>
                  <a:latin typeface="Arial"/>
                  <a:ea typeface="Arial"/>
                  <a:cs typeface="Arial"/>
                  <a:sym typeface="Arial"/>
                </a:endParaRPr>
              </a:p>
            </p:txBody>
          </p:sp>
          <p:sp>
            <p:nvSpPr>
              <p:cNvPr id="316" name="Shape 316"/>
              <p:cNvSpPr/>
              <p:nvPr/>
            </p:nvSpPr>
            <p:spPr>
              <a:xfrm>
                <a:off x="1294741" y="5714798"/>
                <a:ext cx="7160945" cy="3844611"/>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FFFFFF"/>
                  </a:buClr>
                  <a:buSzPct val="25000"/>
                  <a:buFont typeface="Source Sans Pro"/>
                  <a:buNone/>
                </a:pPr>
                <a:r>
                  <a:rPr b="1" i="0" lang="en-US" sz="6000" u="none" cap="none" strike="noStrike">
                    <a:solidFill>
                      <a:srgbClr val="FFFFFF"/>
                    </a:solidFill>
                    <a:latin typeface="Source Sans Pro"/>
                    <a:ea typeface="Source Sans Pro"/>
                    <a:cs typeface="Source Sans Pro"/>
                    <a:sym typeface="Source Sans Pro"/>
                  </a:rPr>
                  <a:t>HOW CAN YOU</a:t>
                </a:r>
              </a:p>
              <a:p>
                <a:pPr indent="0" lvl="0" marL="0" marR="0" rtl="0" algn="l">
                  <a:lnSpc>
                    <a:spcPct val="100000"/>
                  </a:lnSpc>
                  <a:spcBef>
                    <a:spcPts val="0"/>
                  </a:spcBef>
                  <a:spcAft>
                    <a:spcPts val="0"/>
                  </a:spcAft>
                  <a:buClr>
                    <a:srgbClr val="FFFFFF"/>
                  </a:buClr>
                  <a:buSzPct val="25000"/>
                  <a:buFont typeface="Source Sans Pro"/>
                  <a:buNone/>
                </a:pPr>
                <a:r>
                  <a:rPr b="1" i="0" lang="en-US" sz="6000" u="none" cap="none" strike="noStrike">
                    <a:solidFill>
                      <a:srgbClr val="FFFFFF"/>
                    </a:solidFill>
                    <a:latin typeface="Source Sans Pro"/>
                    <a:ea typeface="Source Sans Pro"/>
                    <a:cs typeface="Source Sans Pro"/>
                    <a:sym typeface="Source Sans Pro"/>
                  </a:rPr>
                  <a:t>HELP?</a:t>
                </a:r>
              </a:p>
            </p:txBody>
          </p:sp>
        </p:grpSp>
        <p:cxnSp>
          <p:nvCxnSpPr>
            <p:cNvPr id="317" name="Shape 317"/>
            <p:cNvCxnSpPr/>
            <p:nvPr/>
          </p:nvCxnSpPr>
          <p:spPr>
            <a:xfrm>
              <a:off x="2175641" y="7851228"/>
              <a:ext cx="0" cy="1860329"/>
            </a:xfrm>
            <a:prstGeom prst="straightConnector1">
              <a:avLst/>
            </a:prstGeom>
            <a:noFill/>
            <a:ln cap="flat" cmpd="sng" w="25400">
              <a:solidFill>
                <a:schemeClr val="lt2"/>
              </a:solidFill>
              <a:prstDash val="solid"/>
              <a:miter/>
              <a:headEnd len="med" w="med" type="none"/>
              <a:tailEnd len="med" w="med" type="none"/>
            </a:ln>
          </p:spPr>
        </p:cxnSp>
      </p:grpSp>
      <p:pic>
        <p:nvPicPr>
          <p:cNvPr id="318" name="Shape 318"/>
          <p:cNvPicPr preferRelativeResize="0"/>
          <p:nvPr/>
        </p:nvPicPr>
        <p:blipFill rotWithShape="1">
          <a:blip r:embed="rId4">
            <a:alphaModFix/>
          </a:blip>
          <a:srcRect b="0" l="0" r="0" t="0"/>
          <a:stretch/>
        </p:blipFill>
        <p:spPr>
          <a:xfrm>
            <a:off x="4188971" y="2355622"/>
            <a:ext cx="2210496" cy="2210496"/>
          </a:xfrm>
          <a:prstGeom prst="rect">
            <a:avLst/>
          </a:prstGeom>
          <a:noFill/>
          <a:ln>
            <a:noFill/>
          </a:ln>
        </p:spPr>
      </p:pic>
      <p:pic>
        <p:nvPicPr>
          <p:cNvPr id="319" name="Shape 319"/>
          <p:cNvPicPr preferRelativeResize="0"/>
          <p:nvPr/>
        </p:nvPicPr>
        <p:blipFill rotWithShape="1">
          <a:blip r:embed="rId5">
            <a:alphaModFix/>
          </a:blip>
          <a:srcRect b="0" l="0" r="25022" t="0"/>
          <a:stretch/>
        </p:blipFill>
        <p:spPr>
          <a:xfrm>
            <a:off x="1003870" y="7970664"/>
            <a:ext cx="8455688" cy="38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59" name="Shape 59"/>
          <p:cNvSpPr txBox="1"/>
          <p:nvPr>
            <p:ph type="title"/>
          </p:nvPr>
        </p:nvSpPr>
        <p:spPr>
          <a:xfrm>
            <a:off x="907740" y="624991"/>
            <a:ext cx="17336354" cy="56938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ABOUT GLOBAL BRIGADES</a:t>
            </a:r>
          </a:p>
        </p:txBody>
      </p:sp>
      <p:sp>
        <p:nvSpPr>
          <p:cNvPr id="60" name="Shape 60"/>
          <p:cNvSpPr/>
          <p:nvPr/>
        </p:nvSpPr>
        <p:spPr>
          <a:xfrm>
            <a:off x="9518664" y="525147"/>
            <a:ext cx="7662003" cy="736599"/>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000000"/>
              </a:buClr>
              <a:buFont typeface="Arial"/>
              <a:buNone/>
            </a:pPr>
            <a:r>
              <a:t/>
            </a:r>
            <a:endParaRPr b="0" i="0" sz="4000" u="none" cap="none" strike="noStrike">
              <a:solidFill>
                <a:srgbClr val="3B3D40"/>
              </a:solidFill>
              <a:latin typeface="Source Sans Pro"/>
              <a:ea typeface="Source Sans Pro"/>
              <a:cs typeface="Source Sans Pro"/>
              <a:sym typeface="Source Sans Pro"/>
            </a:endParaRPr>
          </a:p>
        </p:txBody>
      </p:sp>
      <p:sp>
        <p:nvSpPr>
          <p:cNvPr id="61" name="Shape 61"/>
          <p:cNvSpPr/>
          <p:nvPr/>
        </p:nvSpPr>
        <p:spPr>
          <a:xfrm>
            <a:off x="3380248" y="4699789"/>
            <a:ext cx="6625277" cy="6227761"/>
          </a:xfrm>
          <a:prstGeom prst="roundRect">
            <a:avLst>
              <a:gd fmla="val 16667" name="adj"/>
            </a:avLst>
          </a:prstGeom>
          <a:solidFill>
            <a:srgbClr val="F2F2F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3700" u="none" cap="none" strike="noStrike">
              <a:solidFill>
                <a:srgbClr val="FFFFFF"/>
              </a:solidFill>
              <a:latin typeface="Arial"/>
              <a:ea typeface="Arial"/>
              <a:cs typeface="Arial"/>
              <a:sym typeface="Arial"/>
            </a:endParaRPr>
          </a:p>
        </p:txBody>
      </p:sp>
      <p:pic>
        <p:nvPicPr>
          <p:cNvPr id="62" name="Shape 62"/>
          <p:cNvPicPr preferRelativeResize="0"/>
          <p:nvPr/>
        </p:nvPicPr>
        <p:blipFill rotWithShape="1">
          <a:blip r:embed="rId3">
            <a:alphaModFix/>
          </a:blip>
          <a:srcRect b="0" l="0" r="0" t="0"/>
          <a:stretch/>
        </p:blipFill>
        <p:spPr>
          <a:xfrm>
            <a:off x="3719098" y="4888701"/>
            <a:ext cx="5918583" cy="5565232"/>
          </a:xfrm>
          <a:prstGeom prst="rect">
            <a:avLst/>
          </a:prstGeom>
          <a:noFill/>
          <a:ln>
            <a:noFill/>
          </a:ln>
        </p:spPr>
      </p:pic>
      <p:sp>
        <p:nvSpPr>
          <p:cNvPr id="63" name="Shape 63"/>
          <p:cNvSpPr/>
          <p:nvPr/>
        </p:nvSpPr>
        <p:spPr>
          <a:xfrm>
            <a:off x="13243376" y="4699789"/>
            <a:ext cx="6625277" cy="6227761"/>
          </a:xfrm>
          <a:prstGeom prst="roundRect">
            <a:avLst>
              <a:gd fmla="val 16667" name="adj"/>
            </a:avLst>
          </a:prstGeom>
          <a:solidFill>
            <a:srgbClr val="F2F2F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1" i="0" sz="3700" u="none" cap="none" strike="noStrike">
              <a:solidFill>
                <a:srgbClr val="FFFFFF"/>
              </a:solidFill>
              <a:latin typeface="Arial"/>
              <a:ea typeface="Arial"/>
              <a:cs typeface="Arial"/>
              <a:sym typeface="Arial"/>
            </a:endParaRPr>
          </a:p>
        </p:txBody>
      </p:sp>
      <p:pic>
        <p:nvPicPr>
          <p:cNvPr id="64" name="Shape 64"/>
          <p:cNvPicPr preferRelativeResize="0"/>
          <p:nvPr/>
        </p:nvPicPr>
        <p:blipFill rotWithShape="1">
          <a:blip r:embed="rId4">
            <a:alphaModFix/>
          </a:blip>
          <a:srcRect b="0" l="0" r="0" t="0"/>
          <a:stretch/>
        </p:blipFill>
        <p:spPr>
          <a:xfrm>
            <a:off x="13651779" y="4972253"/>
            <a:ext cx="5921344" cy="5565235"/>
          </a:xfrm>
          <a:prstGeom prst="rect">
            <a:avLst/>
          </a:prstGeom>
          <a:noFill/>
          <a:ln>
            <a:noFill/>
          </a:ln>
        </p:spPr>
      </p:pic>
      <p:sp>
        <p:nvSpPr>
          <p:cNvPr id="65" name="Shape 65"/>
          <p:cNvSpPr/>
          <p:nvPr/>
        </p:nvSpPr>
        <p:spPr>
          <a:xfrm>
            <a:off x="2659701" y="2142567"/>
            <a:ext cx="15584392" cy="976678"/>
          </a:xfrm>
          <a:prstGeom prst="rect">
            <a:avLst/>
          </a:prstGeom>
          <a:noFill/>
          <a:ln>
            <a:noFill/>
          </a:ln>
        </p:spPr>
        <p:txBody>
          <a:bodyPr anchorCtr="0" anchor="ctr" bIns="50800" lIns="50800" rIns="50800" tIns="50800">
            <a:noAutofit/>
          </a:bodyPr>
          <a:lstStyle/>
          <a:p>
            <a:pPr indent="0" lvl="0" marL="0" marR="0" rtl="0" algn="l">
              <a:lnSpc>
                <a:spcPct val="9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GLOBAL BRIGADES MISSION</a:t>
            </a:r>
          </a:p>
          <a:p>
            <a:pPr indent="0" lvl="0" marL="0" marR="0" rtl="0" algn="l">
              <a:lnSpc>
                <a:spcPct val="100000"/>
              </a:lnSpc>
              <a:spcBef>
                <a:spcPts val="0"/>
              </a:spcBef>
              <a:spcAft>
                <a:spcPts val="0"/>
              </a:spcAft>
              <a:buClr>
                <a:srgbClr val="3E4247"/>
              </a:buClr>
              <a:buSzPct val="25000"/>
              <a:buFont typeface="Arial"/>
              <a:buNone/>
            </a:pPr>
            <a:r>
              <a:rPr b="1" i="0" lang="en-US" sz="2800" u="none" cap="none" strike="noStrike">
                <a:solidFill>
                  <a:srgbClr val="3E4247"/>
                </a:solidFill>
                <a:latin typeface="Arial"/>
                <a:ea typeface="Arial"/>
                <a:cs typeface="Arial"/>
                <a:sym typeface="Arial"/>
              </a:rPr>
              <a:t>To empower volunteers to facilitate sustainable solutions in under resourced communities</a:t>
            </a:r>
          </a:p>
        </p:txBody>
      </p:sp>
      <p:sp>
        <p:nvSpPr>
          <p:cNvPr id="66" name="Shape 66"/>
          <p:cNvSpPr/>
          <p:nvPr/>
        </p:nvSpPr>
        <p:spPr>
          <a:xfrm>
            <a:off x="2690446" y="3474205"/>
            <a:ext cx="18418504" cy="976678"/>
          </a:xfrm>
          <a:prstGeom prst="rect">
            <a:avLst/>
          </a:prstGeom>
          <a:noFill/>
          <a:ln>
            <a:noFill/>
          </a:ln>
        </p:spPr>
        <p:txBody>
          <a:bodyPr anchorCtr="0" anchor="ctr" bIns="50800" lIns="50800" rIns="50800" tIns="50800">
            <a:noAutofit/>
          </a:bodyPr>
          <a:lstStyle/>
          <a:p>
            <a:pPr indent="0" lvl="0" marL="0" marR="0" rtl="0" algn="l">
              <a:lnSpc>
                <a:spcPct val="9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GLOBAL BRIGADES VISION</a:t>
            </a:r>
          </a:p>
          <a:p>
            <a:pPr indent="0" lvl="0" marL="0" marR="0" rtl="0" algn="l">
              <a:lnSpc>
                <a:spcPct val="100000"/>
              </a:lnSpc>
              <a:spcBef>
                <a:spcPts val="0"/>
              </a:spcBef>
              <a:spcAft>
                <a:spcPts val="0"/>
              </a:spcAft>
              <a:buClr>
                <a:srgbClr val="404040"/>
              </a:buClr>
              <a:buSzPct val="25000"/>
              <a:buFont typeface="Arial"/>
              <a:buNone/>
            </a:pPr>
            <a:r>
              <a:rPr b="1" i="0" lang="en-US" sz="2800" u="none" cap="none" strike="noStrike">
                <a:solidFill>
                  <a:srgbClr val="404040"/>
                </a:solidFill>
                <a:latin typeface="Arial"/>
                <a:ea typeface="Arial"/>
                <a:cs typeface="Arial"/>
                <a:sym typeface="Arial"/>
              </a:rPr>
              <a:t>To improve equality of life, by igniting the largest student-led social responsibility movement on the planet.</a:t>
            </a:r>
          </a:p>
        </p:txBody>
      </p:sp>
      <p:cxnSp>
        <p:nvCxnSpPr>
          <p:cNvPr id="67" name="Shape 67"/>
          <p:cNvCxnSpPr/>
          <p:nvPr/>
        </p:nvCxnSpPr>
        <p:spPr>
          <a:xfrm>
            <a:off x="10503692" y="13499431"/>
            <a:ext cx="721895" cy="0"/>
          </a:xfrm>
          <a:prstGeom prst="straightConnector1">
            <a:avLst/>
          </a:prstGeom>
          <a:noFill/>
          <a:ln cap="flat" cmpd="sng" w="57150">
            <a:solidFill>
              <a:srgbClr val="76B031"/>
            </a:solidFill>
            <a:prstDash val="solid"/>
            <a:miter/>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325" name="Shape 325"/>
          <p:cNvSpPr txBox="1"/>
          <p:nvPr>
            <p:ph type="title"/>
          </p:nvPr>
        </p:nvSpPr>
        <p:spPr>
          <a:xfrm>
            <a:off x="907740" y="624991"/>
            <a:ext cx="16135660" cy="56938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WHY WE WANT YOU</a:t>
            </a:r>
          </a:p>
        </p:txBody>
      </p:sp>
      <p:cxnSp>
        <p:nvCxnSpPr>
          <p:cNvPr id="326" name="Shape 326"/>
          <p:cNvCxnSpPr/>
          <p:nvPr/>
        </p:nvCxnSpPr>
        <p:spPr>
          <a:xfrm>
            <a:off x="14539151" y="13562493"/>
            <a:ext cx="721895" cy="0"/>
          </a:xfrm>
          <a:prstGeom prst="straightConnector1">
            <a:avLst/>
          </a:prstGeom>
          <a:noFill/>
          <a:ln cap="flat" cmpd="sng" w="57150">
            <a:solidFill>
              <a:srgbClr val="76B031"/>
            </a:solidFill>
            <a:prstDash val="solid"/>
            <a:miter/>
            <a:headEnd len="med" w="med" type="none"/>
            <a:tailEnd len="med" w="med" type="none"/>
          </a:ln>
        </p:spPr>
      </p:cxnSp>
      <p:sp>
        <p:nvSpPr>
          <p:cNvPr id="327" name="Shape 327"/>
          <p:cNvSpPr/>
          <p:nvPr/>
        </p:nvSpPr>
        <p:spPr>
          <a:xfrm>
            <a:off x="1763424" y="2367500"/>
            <a:ext cx="11438100" cy="9264000"/>
          </a:xfrm>
          <a:prstGeom prst="rect">
            <a:avLst/>
          </a:prstGeom>
          <a:noFill/>
          <a:ln>
            <a:noFill/>
          </a:ln>
        </p:spPr>
        <p:txBody>
          <a:bodyPr anchorCtr="0" anchor="t" bIns="45700" lIns="91425" rIns="91425" tIns="45700">
            <a:noAutofit/>
          </a:bodyPr>
          <a:lstStyle/>
          <a:p>
            <a:pPr lvl="0" rtl="0">
              <a:spcBef>
                <a:spcPts val="0"/>
              </a:spcBef>
              <a:buClr>
                <a:srgbClr val="000000"/>
              </a:buClr>
              <a:buSzPct val="34375"/>
              <a:buFont typeface="Arial"/>
              <a:buNone/>
            </a:pPr>
            <a:r>
              <a:rPr b="1" lang="en-US" sz="3200">
                <a:solidFill>
                  <a:srgbClr val="00882B"/>
                </a:solidFill>
                <a:latin typeface="Source Sans Pro"/>
                <a:ea typeface="Source Sans Pro"/>
                <a:cs typeface="Source Sans Pro"/>
                <a:sym typeface="Source Sans Pro"/>
              </a:rPr>
              <a:t>YOUR IMPACT</a:t>
            </a:r>
          </a:p>
          <a:p>
            <a:pPr indent="-431800" lvl="0" marL="9144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Contribute to sustainable change</a:t>
            </a:r>
          </a:p>
          <a:p>
            <a:pPr indent="-431800" lvl="1" marL="13716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Provide a community access to capital, savings, and economic potential </a:t>
            </a:r>
          </a:p>
          <a:p>
            <a:pPr indent="-431800" lvl="0" marL="9144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Education application </a:t>
            </a:r>
          </a:p>
          <a:p>
            <a:pPr indent="-431800" lvl="1" marL="13716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Consulting &amp; business application</a:t>
            </a:r>
          </a:p>
          <a:p>
            <a:pPr indent="-431800" lvl="1" marL="13716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Spanish language immersion</a:t>
            </a:r>
          </a:p>
          <a:p>
            <a:pPr indent="-431800" lvl="1" marL="13716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Deeper understanding of Community Banks and the process of calculating loan capacity payments</a:t>
            </a:r>
          </a:p>
          <a:p>
            <a:pPr indent="-431800" lvl="1" marL="13716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International development experience</a:t>
            </a:r>
          </a:p>
          <a:p>
            <a:pPr lvl="0" rtl="0">
              <a:spcBef>
                <a:spcPts val="0"/>
              </a:spcBef>
              <a:buClr>
                <a:srgbClr val="000000"/>
              </a:buClr>
              <a:buFont typeface="Arial"/>
              <a:buNone/>
            </a:pPr>
            <a:r>
              <a:t/>
            </a:r>
            <a:endParaRPr sz="3200">
              <a:solidFill>
                <a:srgbClr val="00882B"/>
              </a:solidFill>
              <a:latin typeface="Source Sans Pro"/>
              <a:ea typeface="Source Sans Pro"/>
              <a:cs typeface="Source Sans Pro"/>
              <a:sym typeface="Source Sans Pro"/>
            </a:endParaRPr>
          </a:p>
          <a:p>
            <a:pPr lvl="0" rtl="0">
              <a:spcBef>
                <a:spcPts val="0"/>
              </a:spcBef>
              <a:buClr>
                <a:srgbClr val="000000"/>
              </a:buClr>
              <a:buSzPct val="34375"/>
              <a:buFont typeface="Arial"/>
              <a:buNone/>
            </a:pPr>
            <a:r>
              <a:rPr b="1" lang="en-US" sz="3200">
                <a:solidFill>
                  <a:srgbClr val="00882B"/>
                </a:solidFill>
                <a:latin typeface="Source Sans Pro"/>
                <a:ea typeface="Source Sans Pro"/>
                <a:cs typeface="Source Sans Pro"/>
                <a:sym typeface="Source Sans Pro"/>
              </a:rPr>
              <a:t>COMMUNITY BENEFITS</a:t>
            </a:r>
          </a:p>
          <a:p>
            <a:pPr indent="-431800" lvl="0" marL="9144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Students empower community members</a:t>
            </a:r>
          </a:p>
          <a:p>
            <a:pPr indent="-431800" lvl="0" marL="9144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Students provide access to loans, savings accounts and other services otherwise unavailable, promoting economic development</a:t>
            </a:r>
          </a:p>
          <a:p>
            <a:pPr indent="-431800" lvl="0" marL="914400" rtl="0">
              <a:spcBef>
                <a:spcPts val="600"/>
              </a:spcBef>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Students contribute to the education of community members</a:t>
            </a:r>
          </a:p>
        </p:txBody>
      </p:sp>
      <p:cxnSp>
        <p:nvCxnSpPr>
          <p:cNvPr id="328" name="Shape 328"/>
          <p:cNvCxnSpPr/>
          <p:nvPr/>
        </p:nvCxnSpPr>
        <p:spPr>
          <a:xfrm>
            <a:off x="13033914" y="3128606"/>
            <a:ext cx="0" cy="7113211"/>
          </a:xfrm>
          <a:prstGeom prst="straightConnector1">
            <a:avLst/>
          </a:prstGeom>
          <a:noFill/>
          <a:ln cap="flat" cmpd="sng" w="12700">
            <a:solidFill>
              <a:srgbClr val="D5D9D9"/>
            </a:solidFill>
            <a:prstDash val="solid"/>
            <a:miter/>
            <a:headEnd len="med" w="med" type="none"/>
            <a:tailEnd len="med" w="med" type="none"/>
          </a:ln>
        </p:spPr>
      </p:cxnSp>
      <p:pic>
        <p:nvPicPr>
          <p:cNvPr id="329" name="Shape 329"/>
          <p:cNvPicPr preferRelativeResize="0"/>
          <p:nvPr/>
        </p:nvPicPr>
        <p:blipFill rotWithShape="1">
          <a:blip r:embed="rId3">
            <a:alphaModFix/>
          </a:blip>
          <a:srcRect b="0" l="0" r="0" t="0"/>
          <a:stretch/>
        </p:blipFill>
        <p:spPr>
          <a:xfrm>
            <a:off x="15261045" y="3105146"/>
            <a:ext cx="5081849" cy="6765774"/>
          </a:xfrm>
          <a:prstGeom prst="rect">
            <a:avLst/>
          </a:prstGeom>
          <a:noFill/>
          <a:ln>
            <a:noFill/>
          </a:ln>
        </p:spPr>
      </p:pic>
      <p:pic>
        <p:nvPicPr>
          <p:cNvPr id="330" name="Shape 330"/>
          <p:cNvPicPr preferRelativeResize="0"/>
          <p:nvPr/>
        </p:nvPicPr>
        <p:blipFill rotWithShape="1">
          <a:blip r:embed="rId4">
            <a:alphaModFix/>
          </a:blip>
          <a:srcRect b="0" l="0" r="54938" t="0"/>
          <a:stretch/>
        </p:blipFill>
        <p:spPr>
          <a:xfrm>
            <a:off x="15261045" y="9835417"/>
            <a:ext cx="5081849" cy="381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pic>
        <p:nvPicPr>
          <p:cNvPr id="335" name="Shape 335"/>
          <p:cNvPicPr preferRelativeResize="0"/>
          <p:nvPr/>
        </p:nvPicPr>
        <p:blipFill rotWithShape="1">
          <a:blip r:embed="rId3">
            <a:alphaModFix/>
          </a:blip>
          <a:srcRect b="0" l="0" r="0" t="0"/>
          <a:stretch/>
        </p:blipFill>
        <p:spPr>
          <a:xfrm>
            <a:off x="0" y="0"/>
            <a:ext cx="24384000" cy="13740636"/>
          </a:xfrm>
          <a:prstGeom prst="rect">
            <a:avLst/>
          </a:prstGeom>
          <a:noFill/>
          <a:ln>
            <a:noFill/>
          </a:ln>
        </p:spPr>
      </p:pic>
      <p:grpSp>
        <p:nvGrpSpPr>
          <p:cNvPr id="336" name="Shape 336"/>
          <p:cNvGrpSpPr/>
          <p:nvPr/>
        </p:nvGrpSpPr>
        <p:grpSpPr>
          <a:xfrm>
            <a:off x="15046646" y="6511159"/>
            <a:ext cx="8467404" cy="6328722"/>
            <a:chOff x="1255867" y="4445875"/>
            <a:chExt cx="8467404" cy="6328722"/>
          </a:xfrm>
        </p:grpSpPr>
        <p:grpSp>
          <p:nvGrpSpPr>
            <p:cNvPr id="337" name="Shape 337"/>
            <p:cNvGrpSpPr/>
            <p:nvPr/>
          </p:nvGrpSpPr>
          <p:grpSpPr>
            <a:xfrm>
              <a:off x="1255867" y="4445875"/>
              <a:ext cx="8467404" cy="6328722"/>
              <a:chOff x="-11716" y="3413810"/>
              <a:chExt cx="8467402" cy="6328722"/>
            </a:xfrm>
          </p:grpSpPr>
          <p:sp>
            <p:nvSpPr>
              <p:cNvPr id="338" name="Shape 338"/>
              <p:cNvSpPr/>
              <p:nvPr/>
            </p:nvSpPr>
            <p:spPr>
              <a:xfrm>
                <a:off x="-11716" y="3413810"/>
                <a:ext cx="8455688" cy="6328722"/>
              </a:xfrm>
              <a:prstGeom prst="rect">
                <a:avLst/>
              </a:prstGeom>
              <a:solidFill>
                <a:srgbClr val="A5A5A5">
                  <a:alpha val="52941"/>
                </a:srgbClr>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Font typeface="Arial"/>
                  <a:buNone/>
                </a:pPr>
                <a:r>
                  <a:t/>
                </a:r>
                <a:endParaRPr b="1" i="0" sz="3700" u="none" cap="none" strike="noStrike">
                  <a:solidFill>
                    <a:srgbClr val="3B3D40"/>
                  </a:solidFill>
                  <a:latin typeface="Arial"/>
                  <a:ea typeface="Arial"/>
                  <a:cs typeface="Arial"/>
                  <a:sym typeface="Arial"/>
                </a:endParaRPr>
              </a:p>
            </p:txBody>
          </p:sp>
          <p:sp>
            <p:nvSpPr>
              <p:cNvPr id="339" name="Shape 339"/>
              <p:cNvSpPr/>
              <p:nvPr/>
            </p:nvSpPr>
            <p:spPr>
              <a:xfrm>
                <a:off x="1294741" y="5714798"/>
                <a:ext cx="7160945" cy="3844611"/>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FFFFFF"/>
                  </a:buClr>
                  <a:buSzPct val="25000"/>
                  <a:buFont typeface="Source Sans Pro"/>
                  <a:buNone/>
                </a:pPr>
                <a:r>
                  <a:rPr b="1" i="0" lang="en-US" sz="6000" u="none" cap="none" strike="noStrike">
                    <a:solidFill>
                      <a:srgbClr val="FFFFFF"/>
                    </a:solidFill>
                    <a:latin typeface="Source Sans Pro"/>
                    <a:ea typeface="Source Sans Pro"/>
                    <a:cs typeface="Source Sans Pro"/>
                    <a:sym typeface="Source Sans Pro"/>
                  </a:rPr>
                  <a:t>HOW DO I SIGN</a:t>
                </a:r>
              </a:p>
              <a:p>
                <a:pPr indent="0" lvl="0" marL="0" marR="0" rtl="0" algn="l">
                  <a:lnSpc>
                    <a:spcPct val="100000"/>
                  </a:lnSpc>
                  <a:spcBef>
                    <a:spcPts val="0"/>
                  </a:spcBef>
                  <a:spcAft>
                    <a:spcPts val="0"/>
                  </a:spcAft>
                  <a:buClr>
                    <a:srgbClr val="FFFFFF"/>
                  </a:buClr>
                  <a:buSzPct val="25000"/>
                  <a:buFont typeface="Source Sans Pro"/>
                  <a:buNone/>
                </a:pPr>
                <a:r>
                  <a:rPr b="1" i="0" lang="en-US" sz="6000" u="none" cap="none" strike="noStrike">
                    <a:solidFill>
                      <a:srgbClr val="FFFFFF"/>
                    </a:solidFill>
                    <a:latin typeface="Source Sans Pro"/>
                    <a:ea typeface="Source Sans Pro"/>
                    <a:cs typeface="Source Sans Pro"/>
                    <a:sym typeface="Source Sans Pro"/>
                  </a:rPr>
                  <a:t>UP?</a:t>
                </a:r>
              </a:p>
            </p:txBody>
          </p:sp>
        </p:grpSp>
        <p:cxnSp>
          <p:nvCxnSpPr>
            <p:cNvPr id="340" name="Shape 340"/>
            <p:cNvCxnSpPr/>
            <p:nvPr/>
          </p:nvCxnSpPr>
          <p:spPr>
            <a:xfrm>
              <a:off x="2175641" y="7851228"/>
              <a:ext cx="0" cy="1860329"/>
            </a:xfrm>
            <a:prstGeom prst="straightConnector1">
              <a:avLst/>
            </a:prstGeom>
            <a:noFill/>
            <a:ln cap="flat" cmpd="sng" w="25400">
              <a:solidFill>
                <a:schemeClr val="lt2"/>
              </a:solidFill>
              <a:prstDash val="solid"/>
              <a:miter/>
              <a:headEnd len="med" w="med" type="none"/>
              <a:tailEnd len="med" w="med" type="none"/>
            </a:ln>
          </p:spPr>
        </p:cxnSp>
      </p:grpSp>
      <p:pic>
        <p:nvPicPr>
          <p:cNvPr id="341" name="Shape 341"/>
          <p:cNvPicPr preferRelativeResize="0"/>
          <p:nvPr/>
        </p:nvPicPr>
        <p:blipFill rotWithShape="1">
          <a:blip r:embed="rId4">
            <a:alphaModFix/>
          </a:blip>
          <a:srcRect b="0" l="0" r="0" t="0"/>
          <a:stretch/>
        </p:blipFill>
        <p:spPr>
          <a:xfrm>
            <a:off x="18231748" y="6847527"/>
            <a:ext cx="2210496" cy="2210496"/>
          </a:xfrm>
          <a:prstGeom prst="rect">
            <a:avLst/>
          </a:prstGeom>
          <a:noFill/>
          <a:ln>
            <a:noFill/>
          </a:ln>
        </p:spPr>
      </p:pic>
      <p:pic>
        <p:nvPicPr>
          <p:cNvPr id="342" name="Shape 342"/>
          <p:cNvPicPr preferRelativeResize="0"/>
          <p:nvPr/>
        </p:nvPicPr>
        <p:blipFill rotWithShape="1">
          <a:blip r:embed="rId5">
            <a:alphaModFix/>
          </a:blip>
          <a:srcRect b="1936" l="0" r="25022" t="0"/>
          <a:stretch/>
        </p:blipFill>
        <p:spPr>
          <a:xfrm>
            <a:off x="15058362" y="12469946"/>
            <a:ext cx="8455688" cy="3736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348" name="Shape 348"/>
          <p:cNvSpPr txBox="1"/>
          <p:nvPr>
            <p:ph type="title"/>
          </p:nvPr>
        </p:nvSpPr>
        <p:spPr>
          <a:xfrm>
            <a:off x="907740" y="627308"/>
            <a:ext cx="17380259" cy="615553"/>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4000" u="none" cap="none" strike="noStrike">
                <a:solidFill>
                  <a:srgbClr val="3B3D40"/>
                </a:solidFill>
                <a:latin typeface="Source Sans Pro"/>
                <a:ea typeface="Source Sans Pro"/>
                <a:cs typeface="Source Sans Pro"/>
                <a:sym typeface="Source Sans Pro"/>
              </a:rPr>
              <a:t>ENVIRONMENTAL BRIGADES INFO SESSION </a:t>
            </a:r>
            <a:r>
              <a:rPr b="0" i="0" lang="en-US" sz="4000" u="none" cap="none" strike="noStrike">
                <a:solidFill>
                  <a:srgbClr val="3B3D40"/>
                </a:solidFill>
                <a:latin typeface="Source Sans Pro"/>
                <a:ea typeface="Source Sans Pro"/>
                <a:cs typeface="Source Sans Pro"/>
                <a:sym typeface="Source Sans Pro"/>
              </a:rPr>
              <a:t>– TOTAL CONTRIBUTION</a:t>
            </a:r>
          </a:p>
        </p:txBody>
      </p:sp>
      <p:cxnSp>
        <p:nvCxnSpPr>
          <p:cNvPr id="349" name="Shape 349"/>
          <p:cNvCxnSpPr/>
          <p:nvPr/>
        </p:nvCxnSpPr>
        <p:spPr>
          <a:xfrm>
            <a:off x="18839634" y="13562493"/>
            <a:ext cx="721895" cy="0"/>
          </a:xfrm>
          <a:prstGeom prst="straightConnector1">
            <a:avLst/>
          </a:prstGeom>
          <a:noFill/>
          <a:ln cap="flat" cmpd="sng" w="57150">
            <a:solidFill>
              <a:srgbClr val="76B031"/>
            </a:solidFill>
            <a:prstDash val="solid"/>
            <a:miter/>
            <a:headEnd len="med" w="med" type="none"/>
            <a:tailEnd len="med" w="med" type="none"/>
          </a:ln>
        </p:spPr>
      </p:cxnSp>
      <p:sp>
        <p:nvSpPr>
          <p:cNvPr id="350" name="Shape 350"/>
          <p:cNvSpPr txBox="1"/>
          <p:nvPr/>
        </p:nvSpPr>
        <p:spPr>
          <a:xfrm>
            <a:off x="11978767" y="2655760"/>
            <a:ext cx="10678032" cy="895625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HOW IS YOUR ENVIRONMENTAL BRIGADE FUNDED?</a:t>
            </a:r>
          </a:p>
          <a:p>
            <a:pPr indent="-431800" lvl="0" marL="457200" rtl="0">
              <a:spcBef>
                <a:spcPts val="0"/>
              </a:spcBef>
              <a:buClr>
                <a:schemeClr val="dk1"/>
              </a:buClr>
              <a:buSzPct val="100000"/>
              <a:buFont typeface="Source Sans Pro"/>
              <a:buChar char="●"/>
            </a:pPr>
            <a:r>
              <a:rPr lang="en-US" sz="3200">
                <a:solidFill>
                  <a:schemeClr val="dk1"/>
                </a:solidFill>
                <a:latin typeface="Source Sans Pro"/>
                <a:ea typeface="Source Sans Pro"/>
                <a:cs typeface="Source Sans Pro"/>
                <a:sym typeface="Source Sans Pro"/>
              </a:rPr>
              <a:t>Volunteers’ Program Contribution:</a:t>
            </a:r>
          </a:p>
          <a:p>
            <a:pPr indent="-431800" lvl="1" marL="914400" rtl="0">
              <a:spcBef>
                <a:spcPts val="0"/>
              </a:spcBef>
              <a:buClr>
                <a:schemeClr val="dk1"/>
              </a:buClr>
              <a:buSzPct val="100000"/>
              <a:buFont typeface="Source Sans Pro"/>
              <a:buChar char="○"/>
            </a:pPr>
            <a:r>
              <a:rPr lang="en-US" sz="3200">
                <a:solidFill>
                  <a:schemeClr val="dk1"/>
                </a:solidFill>
                <a:latin typeface="Source Sans Pro"/>
                <a:ea typeface="Source Sans Pro"/>
                <a:cs typeface="Source Sans Pro"/>
                <a:sym typeface="Source Sans Pro"/>
              </a:rPr>
              <a:t>$790 (Panama) </a:t>
            </a:r>
          </a:p>
          <a:p>
            <a:pPr indent="-431800" lvl="2" marL="1371600" rtl="0">
              <a:spcBef>
                <a:spcPts val="0"/>
              </a:spcBef>
              <a:buClr>
                <a:schemeClr val="dk1"/>
              </a:buClr>
              <a:buSzPct val="100000"/>
              <a:buFont typeface="Source Sans Pro"/>
              <a:buChar char="■"/>
            </a:pPr>
            <a:r>
              <a:rPr lang="en-US" sz="3200">
                <a:solidFill>
                  <a:schemeClr val="dk1"/>
                </a:solidFill>
                <a:latin typeface="Source Sans Pro"/>
                <a:ea typeface="Source Sans Pro"/>
                <a:cs typeface="Source Sans Pro"/>
                <a:sym typeface="Source Sans Pro"/>
              </a:rPr>
              <a:t>Lodging and food expenses</a:t>
            </a:r>
          </a:p>
          <a:p>
            <a:pPr indent="-431800" lvl="2" marL="1371600" rtl="0">
              <a:spcBef>
                <a:spcPts val="0"/>
              </a:spcBef>
              <a:buClr>
                <a:schemeClr val="dk1"/>
              </a:buClr>
              <a:buSzPct val="100000"/>
              <a:buFont typeface="Source Sans Pro"/>
              <a:buChar char="■"/>
            </a:pPr>
            <a:r>
              <a:rPr lang="en-US" sz="3200">
                <a:solidFill>
                  <a:schemeClr val="dk1"/>
                </a:solidFill>
                <a:latin typeface="Source Sans Pro"/>
                <a:ea typeface="Source Sans Pro"/>
                <a:cs typeface="Source Sans Pro"/>
                <a:sym typeface="Source Sans Pro"/>
              </a:rPr>
              <a:t>Brigade operational expenses</a:t>
            </a:r>
          </a:p>
          <a:p>
            <a:pPr indent="-431800" lvl="1" marL="914400" rtl="0">
              <a:spcBef>
                <a:spcPts val="0"/>
              </a:spcBef>
              <a:buClr>
                <a:schemeClr val="dk1"/>
              </a:buClr>
              <a:buSzPct val="100000"/>
              <a:buFont typeface="Source Sans Pro"/>
              <a:buChar char="○"/>
            </a:pPr>
            <a:r>
              <a:rPr lang="en-US" sz="3200">
                <a:solidFill>
                  <a:schemeClr val="dk1"/>
                </a:solidFill>
                <a:latin typeface="Source Sans Pro"/>
                <a:ea typeface="Source Sans Pro"/>
                <a:cs typeface="Source Sans Pro"/>
                <a:sym typeface="Source Sans Pro"/>
              </a:rPr>
              <a:t>Airfare: Estimated at $800</a:t>
            </a:r>
          </a:p>
          <a:p>
            <a:pPr indent="-431800" lvl="1" marL="914400" rtl="0">
              <a:spcBef>
                <a:spcPts val="0"/>
              </a:spcBef>
              <a:buClr>
                <a:schemeClr val="dk1"/>
              </a:buClr>
              <a:buSzPct val="100000"/>
              <a:buFont typeface="Source Sans Pro"/>
              <a:buChar char="○"/>
            </a:pPr>
            <a:r>
              <a:rPr lang="en-US" sz="3200">
                <a:solidFill>
                  <a:schemeClr val="dk1"/>
                </a:solidFill>
                <a:latin typeface="Source Sans Pro"/>
                <a:ea typeface="Source Sans Pro"/>
                <a:cs typeface="Source Sans Pro"/>
                <a:sym typeface="Source Sans Pro"/>
              </a:rPr>
              <a:t>Chapter Contribution Goal (1500$) </a:t>
            </a:r>
          </a:p>
          <a:p>
            <a:pPr indent="-431800" lvl="2" marL="1371600" rtl="0">
              <a:spcBef>
                <a:spcPts val="0"/>
              </a:spcBef>
              <a:buClr>
                <a:schemeClr val="dk1"/>
              </a:buClr>
              <a:buSzPct val="100000"/>
              <a:buFont typeface="Source Sans Pro"/>
              <a:buChar char="■"/>
            </a:pPr>
            <a:r>
              <a:rPr lang="en-US" sz="3200">
                <a:solidFill>
                  <a:schemeClr val="dk1"/>
                </a:solidFill>
                <a:latin typeface="Source Sans Pro"/>
                <a:ea typeface="Source Sans Pro"/>
                <a:cs typeface="Source Sans Pro"/>
                <a:sym typeface="Source Sans Pro"/>
              </a:rPr>
              <a:t>Raised as a chapter, yearly membership fee </a:t>
            </a:r>
          </a:p>
          <a:p>
            <a:pPr indent="-431800" lvl="2" marL="1371600" rtl="0">
              <a:spcBef>
                <a:spcPts val="0"/>
              </a:spcBef>
              <a:buClr>
                <a:schemeClr val="dk1"/>
              </a:buClr>
              <a:buSzPct val="100000"/>
              <a:buFont typeface="Source Sans Pro"/>
              <a:buChar char="■"/>
            </a:pPr>
            <a:r>
              <a:rPr lang="en-US" sz="3200">
                <a:solidFill>
                  <a:schemeClr val="dk1"/>
                </a:solidFill>
                <a:latin typeface="Source Sans Pro"/>
                <a:ea typeface="Source Sans Pro"/>
                <a:cs typeface="Source Sans Pro"/>
                <a:sym typeface="Source Sans Pro"/>
              </a:rPr>
              <a:t>Goes to Community Investment Fund</a:t>
            </a:r>
          </a:p>
          <a:p>
            <a:pPr indent="0" lvl="0" marL="0" marR="0" rtl="0" algn="l">
              <a:lnSpc>
                <a:spcPct val="100000"/>
              </a:lnSpc>
              <a:spcBef>
                <a:spcPts val="0"/>
              </a:spcBef>
              <a:spcAft>
                <a:spcPts val="0"/>
              </a:spcAft>
              <a:buClr>
                <a:srgbClr val="000000"/>
              </a:buClr>
              <a:buFont typeface="Arial"/>
              <a:buNone/>
            </a:pPr>
            <a:r>
              <a:t/>
            </a:r>
            <a:endParaRPr b="1" i="0" sz="3200" u="none" cap="none" strike="noStrike">
              <a:solidFill>
                <a:srgbClr val="0082B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PROGRAM CONTRIBUTION DETAILS</a:t>
            </a:r>
          </a:p>
          <a:p>
            <a:pPr indent="-457200" lvl="0" marL="457200" rtl="0">
              <a:spcBef>
                <a:spcPts val="0"/>
              </a:spcBef>
              <a:buClr>
                <a:srgbClr val="0D0D0D"/>
              </a:buClr>
              <a:buSzPct val="100000"/>
              <a:buFont typeface="Source Sans Pro"/>
              <a:buChar char="•"/>
            </a:pPr>
            <a:r>
              <a:rPr lang="en-US" sz="3200">
                <a:solidFill>
                  <a:srgbClr val="0D0D0D"/>
                </a:solidFill>
                <a:latin typeface="Source Sans Pro"/>
                <a:ea typeface="Source Sans Pro"/>
                <a:cs typeface="Source Sans Pro"/>
                <a:sym typeface="Source Sans Pro"/>
              </a:rPr>
              <a:t>Clean drinking water available</a:t>
            </a:r>
          </a:p>
          <a:p>
            <a:pPr indent="-457200" lvl="0" marL="457200" rtl="0">
              <a:spcBef>
                <a:spcPts val="0"/>
              </a:spcBef>
              <a:buClr>
                <a:srgbClr val="0D0D0D"/>
              </a:buClr>
              <a:buSzPct val="100000"/>
              <a:buFont typeface="Source Sans Pro"/>
              <a:buChar char="•"/>
            </a:pPr>
            <a:r>
              <a:rPr lang="en-US" sz="3200">
                <a:solidFill>
                  <a:srgbClr val="0D0D0D"/>
                </a:solidFill>
                <a:latin typeface="Source Sans Pro"/>
                <a:ea typeface="Source Sans Pro"/>
                <a:cs typeface="Source Sans Pro"/>
                <a:sym typeface="Source Sans Pro"/>
              </a:rPr>
              <a:t>Airport pickup and drop-off</a:t>
            </a:r>
          </a:p>
          <a:p>
            <a:pPr indent="-457200" lvl="0" marL="457200" rtl="0">
              <a:spcBef>
                <a:spcPts val="0"/>
              </a:spcBef>
              <a:buClr>
                <a:srgbClr val="0D0D0D"/>
              </a:buClr>
              <a:buSzPct val="100000"/>
              <a:buFont typeface="Source Sans Pro"/>
              <a:buChar char="•"/>
            </a:pPr>
            <a:r>
              <a:rPr lang="en-US" sz="3200">
                <a:solidFill>
                  <a:srgbClr val="0D0D0D"/>
                </a:solidFill>
                <a:latin typeface="Source Sans Pro"/>
                <a:ea typeface="Source Sans Pro"/>
                <a:cs typeface="Source Sans Pro"/>
                <a:sym typeface="Source Sans Pro"/>
              </a:rPr>
              <a:t>In-country transportation</a:t>
            </a:r>
          </a:p>
          <a:p>
            <a:pPr indent="-457200" lvl="0" marL="457200" marR="0" rtl="0" algn="l">
              <a:lnSpc>
                <a:spcPct val="100000"/>
              </a:lnSpc>
              <a:spcBef>
                <a:spcPts val="0"/>
              </a:spcBef>
              <a:spcAft>
                <a:spcPts val="0"/>
              </a:spcAft>
              <a:buClr>
                <a:srgbClr val="0D0D0D"/>
              </a:buClr>
              <a:buSzPct val="100000"/>
              <a:buFont typeface="Source Sans Pro"/>
              <a:buChar char="•"/>
            </a:pPr>
            <a:r>
              <a:rPr lang="en-US" sz="3200">
                <a:solidFill>
                  <a:srgbClr val="0D0D0D"/>
                </a:solidFill>
                <a:latin typeface="Source Sans Pro"/>
                <a:ea typeface="Source Sans Pro"/>
                <a:cs typeface="Source Sans Pro"/>
                <a:sym typeface="Source Sans Pro"/>
              </a:rPr>
              <a:t>Spanish translators, coordinators, and security</a:t>
            </a:r>
          </a:p>
        </p:txBody>
      </p:sp>
      <p:pic>
        <p:nvPicPr>
          <p:cNvPr id="351" name="Shape 351"/>
          <p:cNvPicPr preferRelativeResize="0"/>
          <p:nvPr/>
        </p:nvPicPr>
        <p:blipFill rotWithShape="1">
          <a:blip r:embed="rId3">
            <a:alphaModFix/>
          </a:blip>
          <a:srcRect b="0" l="0" r="0" t="0"/>
          <a:stretch/>
        </p:blipFill>
        <p:spPr>
          <a:xfrm>
            <a:off x="4337696" y="6982278"/>
            <a:ext cx="5714984" cy="4286239"/>
          </a:xfrm>
          <a:prstGeom prst="rect">
            <a:avLst/>
          </a:prstGeom>
          <a:noFill/>
          <a:ln>
            <a:noFill/>
          </a:ln>
        </p:spPr>
      </p:pic>
      <p:cxnSp>
        <p:nvCxnSpPr>
          <p:cNvPr id="352" name="Shape 352"/>
          <p:cNvCxnSpPr/>
          <p:nvPr/>
        </p:nvCxnSpPr>
        <p:spPr>
          <a:xfrm>
            <a:off x="11173582" y="3128606"/>
            <a:ext cx="0" cy="7113211"/>
          </a:xfrm>
          <a:prstGeom prst="straightConnector1">
            <a:avLst/>
          </a:prstGeom>
          <a:noFill/>
          <a:ln cap="flat" cmpd="sng" w="12700">
            <a:solidFill>
              <a:srgbClr val="D5D9D9"/>
            </a:solidFill>
            <a:prstDash val="solid"/>
            <a:miter/>
            <a:headEnd len="med" w="med" type="none"/>
            <a:tailEnd len="med" w="med" type="none"/>
          </a:ln>
        </p:spPr>
      </p:cxnSp>
      <p:pic>
        <p:nvPicPr>
          <p:cNvPr id="353" name="Shape 353"/>
          <p:cNvPicPr preferRelativeResize="0"/>
          <p:nvPr/>
        </p:nvPicPr>
        <p:blipFill rotWithShape="1">
          <a:blip r:embed="rId4">
            <a:alphaModFix/>
          </a:blip>
          <a:srcRect b="50968" l="1" r="50227" t="0"/>
          <a:stretch/>
        </p:blipFill>
        <p:spPr>
          <a:xfrm>
            <a:off x="4376723" y="6247048"/>
            <a:ext cx="5613039" cy="186812"/>
          </a:xfrm>
          <a:prstGeom prst="rect">
            <a:avLst/>
          </a:prstGeom>
          <a:noFill/>
          <a:ln>
            <a:noFill/>
          </a:ln>
        </p:spPr>
      </p:pic>
      <p:pic>
        <p:nvPicPr>
          <p:cNvPr id="354" name="Shape 354"/>
          <p:cNvPicPr preferRelativeResize="0"/>
          <p:nvPr/>
        </p:nvPicPr>
        <p:blipFill rotWithShape="1">
          <a:blip r:embed="rId4">
            <a:alphaModFix/>
          </a:blip>
          <a:srcRect b="50968" l="1" r="49323" t="0"/>
          <a:stretch/>
        </p:blipFill>
        <p:spPr>
          <a:xfrm>
            <a:off x="4337696" y="11081703"/>
            <a:ext cx="5714984" cy="186812"/>
          </a:xfrm>
          <a:prstGeom prst="rect">
            <a:avLst/>
          </a:prstGeom>
          <a:noFill/>
          <a:ln>
            <a:noFill/>
          </a:ln>
        </p:spPr>
      </p:pic>
      <p:pic>
        <p:nvPicPr>
          <p:cNvPr descr="Honduras Lodging El Censo V2.png" id="355" name="Shape 355"/>
          <p:cNvPicPr preferRelativeResize="0"/>
          <p:nvPr/>
        </p:nvPicPr>
        <p:blipFill rotWithShape="1">
          <a:blip r:embed="rId5">
            <a:alphaModFix/>
          </a:blip>
          <a:srcRect b="18535" l="40261" r="24014" t="0"/>
          <a:stretch/>
        </p:blipFill>
        <p:spPr>
          <a:xfrm>
            <a:off x="4376721" y="2142480"/>
            <a:ext cx="5613039" cy="414015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pic>
        <p:nvPicPr>
          <p:cNvPr id="360" name="Shape 360"/>
          <p:cNvPicPr preferRelativeResize="0"/>
          <p:nvPr/>
        </p:nvPicPr>
        <p:blipFill rotWithShape="1">
          <a:blip r:embed="rId3">
            <a:alphaModFix/>
          </a:blip>
          <a:srcRect b="12379" l="0" r="17070" t="10119"/>
          <a:stretch/>
        </p:blipFill>
        <p:spPr>
          <a:xfrm>
            <a:off x="930450" y="3576725"/>
            <a:ext cx="9462300" cy="6333899"/>
          </a:xfrm>
          <a:prstGeom prst="rect">
            <a:avLst/>
          </a:prstGeom>
          <a:noFill/>
          <a:ln>
            <a:noFill/>
          </a:ln>
        </p:spPr>
      </p:pic>
      <p:sp>
        <p:nvSpPr>
          <p:cNvPr id="361" name="Shape 361"/>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362" name="Shape 362"/>
          <p:cNvSpPr txBox="1"/>
          <p:nvPr>
            <p:ph type="title"/>
          </p:nvPr>
        </p:nvSpPr>
        <p:spPr>
          <a:xfrm>
            <a:off x="907740" y="601908"/>
            <a:ext cx="19132860" cy="615553"/>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4000" u="none" cap="none" strike="noStrike">
                <a:solidFill>
                  <a:srgbClr val="3B3D40"/>
                </a:solidFill>
                <a:latin typeface="Source Sans Pro"/>
                <a:ea typeface="Source Sans Pro"/>
                <a:cs typeface="Source Sans Pro"/>
                <a:sym typeface="Source Sans Pro"/>
              </a:rPr>
              <a:t>ENVIRONMENTAL BRIGADES INFO SESSION </a:t>
            </a:r>
            <a:r>
              <a:rPr b="0" i="0" lang="en-US" sz="4000" u="none" cap="none" strike="noStrike">
                <a:solidFill>
                  <a:srgbClr val="3B3D40"/>
                </a:solidFill>
                <a:latin typeface="Source Sans Pro"/>
                <a:ea typeface="Source Sans Pro"/>
                <a:cs typeface="Source Sans Pro"/>
                <a:sym typeface="Source Sans Pro"/>
              </a:rPr>
              <a:t>– RESOURCES FOR YOU</a:t>
            </a:r>
          </a:p>
        </p:txBody>
      </p:sp>
      <p:cxnSp>
        <p:nvCxnSpPr>
          <p:cNvPr id="363" name="Shape 363"/>
          <p:cNvCxnSpPr/>
          <p:nvPr/>
        </p:nvCxnSpPr>
        <p:spPr>
          <a:xfrm>
            <a:off x="20860929" y="13562493"/>
            <a:ext cx="721895" cy="0"/>
          </a:xfrm>
          <a:prstGeom prst="straightConnector1">
            <a:avLst/>
          </a:prstGeom>
          <a:noFill/>
          <a:ln cap="flat" cmpd="sng" w="57150">
            <a:solidFill>
              <a:srgbClr val="76B031"/>
            </a:solidFill>
            <a:prstDash val="solid"/>
            <a:miter/>
            <a:headEnd len="med" w="med" type="none"/>
            <a:tailEnd len="med" w="med" type="none"/>
          </a:ln>
        </p:spPr>
      </p:cxnSp>
      <p:cxnSp>
        <p:nvCxnSpPr>
          <p:cNvPr id="364" name="Shape 364"/>
          <p:cNvCxnSpPr/>
          <p:nvPr/>
        </p:nvCxnSpPr>
        <p:spPr>
          <a:xfrm>
            <a:off x="11173582" y="3128606"/>
            <a:ext cx="0" cy="7113211"/>
          </a:xfrm>
          <a:prstGeom prst="straightConnector1">
            <a:avLst/>
          </a:prstGeom>
          <a:noFill/>
          <a:ln cap="flat" cmpd="sng" w="12700">
            <a:solidFill>
              <a:srgbClr val="D5D9D9"/>
            </a:solidFill>
            <a:prstDash val="solid"/>
            <a:miter/>
            <a:headEnd len="med" w="med" type="none"/>
            <a:tailEnd len="med" w="med" type="none"/>
          </a:ln>
        </p:spPr>
      </p:cxnSp>
      <p:sp>
        <p:nvSpPr>
          <p:cNvPr id="365" name="Shape 365"/>
          <p:cNvSpPr txBox="1"/>
          <p:nvPr/>
        </p:nvSpPr>
        <p:spPr>
          <a:xfrm>
            <a:off x="11942247" y="2529502"/>
            <a:ext cx="11544599" cy="8956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FUNDRAISING PLATFORM   </a:t>
            </a:r>
          </a:p>
          <a:p>
            <a:pPr indent="0" lvl="0" marL="0" marR="0" rtl="0" algn="l">
              <a:lnSpc>
                <a:spcPct val="100000"/>
              </a:lnSpc>
              <a:spcBef>
                <a:spcPts val="0"/>
              </a:spcBef>
              <a:spcAft>
                <a:spcPts val="0"/>
              </a:spcAft>
              <a:buClr>
                <a:srgbClr val="530839"/>
              </a:buClr>
              <a:buSzPct val="25000"/>
              <a:buFont typeface="Source Sans Pro"/>
              <a:buNone/>
            </a:pPr>
            <a:r>
              <a:rPr b="1" i="0" lang="en-US" sz="3200" u="sng" cap="none" strike="noStrike">
                <a:solidFill>
                  <a:schemeClr val="hlink"/>
                </a:solidFill>
                <a:latin typeface="Source Sans Pro"/>
                <a:ea typeface="Source Sans Pro"/>
                <a:cs typeface="Source Sans Pro"/>
                <a:sym typeface="Source Sans Pro"/>
                <a:hlinkClick r:id="rId4"/>
              </a:rPr>
              <a:t>www.globalbrigades.org/dashboard</a:t>
            </a:r>
            <a:r>
              <a:rPr b="1" i="0" lang="en-US" sz="3200" u="none" cap="none" strike="noStrike">
                <a:solidFill>
                  <a:srgbClr val="530839"/>
                </a:solidFill>
                <a:latin typeface="Source Sans Pro"/>
                <a:ea typeface="Source Sans Pro"/>
                <a:cs typeface="Source Sans Pro"/>
                <a:sym typeface="Source Sans Pro"/>
              </a:rPr>
              <a:t> </a:t>
            </a:r>
          </a:p>
          <a:p>
            <a:pPr indent="-457200" lvl="0" marL="457200" marR="0" rtl="0" algn="l">
              <a:lnSpc>
                <a:spcPct val="100000"/>
              </a:lnSpc>
              <a:spcBef>
                <a:spcPts val="0"/>
              </a:spcBef>
              <a:spcAft>
                <a:spcPts val="0"/>
              </a:spcAft>
              <a:buClr>
                <a:srgbClr val="2F2F2F"/>
              </a:buClr>
              <a:buSzPct val="100000"/>
              <a:buFont typeface="Source Sans Pro"/>
              <a:buChar char="•"/>
            </a:pPr>
            <a:r>
              <a:rPr b="0" i="0" lang="en-US" sz="3200" u="none" cap="none" strike="noStrike">
                <a:solidFill>
                  <a:srgbClr val="2F2F2F"/>
                </a:solidFill>
                <a:latin typeface="Source Sans Pro"/>
                <a:ea typeface="Source Sans Pro"/>
                <a:cs typeface="Source Sans Pro"/>
                <a:sym typeface="Source Sans Pro"/>
              </a:rPr>
              <a:t>Send links of brigade project information to donors </a:t>
            </a:r>
          </a:p>
          <a:p>
            <a:pPr indent="-457200" lvl="0" marL="457200" marR="0" rtl="0" algn="l">
              <a:lnSpc>
                <a:spcPct val="100000"/>
              </a:lnSpc>
              <a:spcBef>
                <a:spcPts val="0"/>
              </a:spcBef>
              <a:spcAft>
                <a:spcPts val="0"/>
              </a:spcAft>
              <a:buClr>
                <a:srgbClr val="2F2F2F"/>
              </a:buClr>
              <a:buSzPct val="100000"/>
              <a:buFont typeface="Source Sans Pro"/>
              <a:buChar char="•"/>
            </a:pPr>
            <a:r>
              <a:rPr b="0" i="0" lang="en-US" sz="3200" u="none" cap="none" strike="noStrike">
                <a:solidFill>
                  <a:srgbClr val="2F2F2F"/>
                </a:solidFill>
                <a:latin typeface="Source Sans Pro"/>
                <a:ea typeface="Source Sans Pro"/>
                <a:cs typeface="Source Sans Pro"/>
                <a:sym typeface="Source Sans Pro"/>
              </a:rPr>
              <a:t>Create personalized profile to share with your donors</a:t>
            </a:r>
          </a:p>
          <a:p>
            <a:pPr indent="-457200" lvl="0" marL="457200" marR="0" rtl="0" algn="l">
              <a:lnSpc>
                <a:spcPct val="100000"/>
              </a:lnSpc>
              <a:spcBef>
                <a:spcPts val="0"/>
              </a:spcBef>
              <a:spcAft>
                <a:spcPts val="0"/>
              </a:spcAft>
              <a:buClr>
                <a:srgbClr val="2F2F2F"/>
              </a:buClr>
              <a:buSzPct val="100000"/>
              <a:buFont typeface="Source Sans Pro"/>
              <a:buChar char="•"/>
            </a:pPr>
            <a:r>
              <a:rPr b="0" i="0" lang="en-US" sz="3200" u="none" cap="none" strike="noStrike">
                <a:solidFill>
                  <a:srgbClr val="2F2F2F"/>
                </a:solidFill>
                <a:latin typeface="Source Sans Pro"/>
                <a:ea typeface="Source Sans Pro"/>
                <a:cs typeface="Source Sans Pro"/>
                <a:sym typeface="Source Sans Pro"/>
              </a:rPr>
              <a:t>Track donation progress on individual and group level</a:t>
            </a:r>
          </a:p>
          <a:p>
            <a:pPr indent="0" lvl="0" marL="0" marR="0" rtl="0" algn="l">
              <a:lnSpc>
                <a:spcPct val="100000"/>
              </a:lnSpc>
              <a:spcBef>
                <a:spcPts val="0"/>
              </a:spcBef>
              <a:spcAft>
                <a:spcPts val="0"/>
              </a:spcAft>
              <a:buClr>
                <a:srgbClr val="000000"/>
              </a:buClr>
              <a:buFont typeface="Arial"/>
              <a:buNone/>
            </a:pPr>
            <a:r>
              <a:t/>
            </a:r>
            <a:endParaRPr b="0" i="0" sz="32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VOLUNTEER RESOURCE SITE (VRS)</a:t>
            </a:r>
          </a:p>
          <a:p>
            <a:pPr indent="0" lvl="0" marL="0" marR="0" rtl="0" algn="l">
              <a:lnSpc>
                <a:spcPct val="100000"/>
              </a:lnSpc>
              <a:spcBef>
                <a:spcPts val="0"/>
              </a:spcBef>
              <a:spcAft>
                <a:spcPts val="0"/>
              </a:spcAft>
              <a:buClr>
                <a:srgbClr val="530839"/>
              </a:buClr>
              <a:buSzPct val="25000"/>
              <a:buFont typeface="Source Sans Pro"/>
              <a:buNone/>
            </a:pPr>
            <a:r>
              <a:rPr b="1" i="0" lang="en-US" sz="3200" u="sng" cap="none" strike="noStrike">
                <a:solidFill>
                  <a:schemeClr val="hlink"/>
                </a:solidFill>
                <a:latin typeface="Source Sans Pro"/>
                <a:ea typeface="Source Sans Pro"/>
                <a:cs typeface="Source Sans Pro"/>
                <a:sym typeface="Source Sans Pro"/>
              </a:rPr>
              <a:t>https://www.globalbrigades.org/volunteer-tools-home</a:t>
            </a:r>
            <a:r>
              <a:rPr b="1" i="0" lang="en-US" sz="3200" u="none" cap="none" strike="noStrike">
                <a:solidFill>
                  <a:srgbClr val="2F2F2F"/>
                </a:solidFill>
                <a:latin typeface="Source Sans Pro"/>
                <a:ea typeface="Source Sans Pro"/>
                <a:cs typeface="Source Sans Pro"/>
                <a:sym typeface="Source Sans Pro"/>
              </a:rPr>
              <a:t> </a:t>
            </a:r>
          </a:p>
          <a:p>
            <a:pPr indent="-457200" lvl="0" marL="457200" marR="0" rtl="0" algn="l">
              <a:lnSpc>
                <a:spcPct val="100000"/>
              </a:lnSpc>
              <a:spcBef>
                <a:spcPts val="0"/>
              </a:spcBef>
              <a:spcAft>
                <a:spcPts val="0"/>
              </a:spcAft>
              <a:buClr>
                <a:srgbClr val="2F2F2F"/>
              </a:buClr>
              <a:buSzPct val="100000"/>
              <a:buFont typeface="Source Sans Pro"/>
              <a:buChar char="•"/>
            </a:pPr>
            <a:r>
              <a:rPr b="0" i="0" lang="en-US" sz="3200" u="none" cap="none" strike="noStrike">
                <a:solidFill>
                  <a:srgbClr val="2F2F2F"/>
                </a:solidFill>
                <a:latin typeface="Source Sans Pro"/>
                <a:ea typeface="Source Sans Pro"/>
                <a:cs typeface="Source Sans Pro"/>
                <a:sym typeface="Source Sans Pro"/>
              </a:rPr>
              <a:t>Brigade planning materials</a:t>
            </a:r>
          </a:p>
          <a:p>
            <a:pPr indent="-457200" lvl="0" marL="457200" marR="0" rtl="0" algn="l">
              <a:lnSpc>
                <a:spcPct val="100000"/>
              </a:lnSpc>
              <a:spcBef>
                <a:spcPts val="0"/>
              </a:spcBef>
              <a:spcAft>
                <a:spcPts val="0"/>
              </a:spcAft>
              <a:buClr>
                <a:srgbClr val="2F2F2F"/>
              </a:buClr>
              <a:buSzPct val="100000"/>
              <a:buFont typeface="Source Sans Pro"/>
              <a:buChar char="•"/>
            </a:pPr>
            <a:r>
              <a:rPr b="0" i="0" lang="en-US" sz="3200" u="none" cap="none" strike="noStrike">
                <a:solidFill>
                  <a:srgbClr val="2F2F2F"/>
                </a:solidFill>
                <a:latin typeface="Source Sans Pro"/>
                <a:ea typeface="Source Sans Pro"/>
                <a:cs typeface="Source Sans Pro"/>
                <a:sym typeface="Source Sans Pro"/>
              </a:rPr>
              <a:t>Testimonials and deliverables from past brigades</a:t>
            </a:r>
          </a:p>
          <a:p>
            <a:pPr indent="-457200" lvl="0" marL="457200" marR="0" rtl="0" algn="l">
              <a:lnSpc>
                <a:spcPct val="100000"/>
              </a:lnSpc>
              <a:spcBef>
                <a:spcPts val="0"/>
              </a:spcBef>
              <a:spcAft>
                <a:spcPts val="0"/>
              </a:spcAft>
              <a:buClr>
                <a:srgbClr val="2F2F2F"/>
              </a:buClr>
              <a:buSzPct val="100000"/>
              <a:buFont typeface="Source Sans Pro"/>
              <a:buChar char="•"/>
            </a:pPr>
            <a:r>
              <a:rPr b="0" i="0" lang="en-US" sz="3200" u="none" cap="none" strike="noStrike">
                <a:solidFill>
                  <a:srgbClr val="2F2F2F"/>
                </a:solidFill>
                <a:latin typeface="Source Sans Pro"/>
                <a:ea typeface="Source Sans Pro"/>
                <a:cs typeface="Source Sans Pro"/>
                <a:sym typeface="Source Sans Pro"/>
              </a:rPr>
              <a:t>Community and compound profiles</a:t>
            </a:r>
          </a:p>
          <a:p>
            <a:pPr indent="-457200" lvl="0" marL="457200" marR="0" rtl="0" algn="l">
              <a:lnSpc>
                <a:spcPct val="100000"/>
              </a:lnSpc>
              <a:spcBef>
                <a:spcPts val="0"/>
              </a:spcBef>
              <a:spcAft>
                <a:spcPts val="0"/>
              </a:spcAft>
              <a:buClr>
                <a:srgbClr val="2F2F2F"/>
              </a:buClr>
              <a:buSzPct val="100000"/>
              <a:buFont typeface="Source Sans Pro"/>
              <a:buChar char="•"/>
            </a:pPr>
            <a:r>
              <a:rPr b="0" i="0" lang="en-US" sz="3200" u="none" cap="none" strike="noStrike">
                <a:solidFill>
                  <a:srgbClr val="2F2F2F"/>
                </a:solidFill>
                <a:latin typeface="Source Sans Pro"/>
                <a:ea typeface="Source Sans Pro"/>
                <a:cs typeface="Source Sans Pro"/>
                <a:sym typeface="Source Sans Pro"/>
              </a:rPr>
              <a:t>Frequently asked questions</a:t>
            </a:r>
          </a:p>
          <a:p>
            <a:pPr lvl="0" marR="0" rtl="0" algn="l">
              <a:lnSpc>
                <a:spcPct val="100000"/>
              </a:lnSpc>
              <a:spcBef>
                <a:spcPts val="0"/>
              </a:spcBef>
              <a:spcAft>
                <a:spcPts val="0"/>
              </a:spcAft>
              <a:buNone/>
            </a:pPr>
            <a:r>
              <a:t/>
            </a:r>
            <a:endParaRPr/>
          </a:p>
        </p:txBody>
      </p:sp>
      <p:pic>
        <p:nvPicPr>
          <p:cNvPr id="366" name="Shape 366"/>
          <p:cNvPicPr preferRelativeResize="0"/>
          <p:nvPr/>
        </p:nvPicPr>
        <p:blipFill rotWithShape="1">
          <a:blip r:embed="rId5">
            <a:alphaModFix/>
          </a:blip>
          <a:srcRect b="50968" l="1" r="33455" t="0"/>
          <a:stretch/>
        </p:blipFill>
        <p:spPr>
          <a:xfrm>
            <a:off x="930450" y="9760940"/>
            <a:ext cx="9443400" cy="299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372" name="Shape 372"/>
          <p:cNvSpPr txBox="1"/>
          <p:nvPr>
            <p:ph type="title"/>
          </p:nvPr>
        </p:nvSpPr>
        <p:spPr>
          <a:xfrm>
            <a:off x="907740" y="632685"/>
            <a:ext cx="16211860" cy="55399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6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JOIN THE NEXT BRIGADE</a:t>
            </a:r>
          </a:p>
        </p:txBody>
      </p:sp>
      <p:cxnSp>
        <p:nvCxnSpPr>
          <p:cNvPr id="373" name="Shape 373"/>
          <p:cNvCxnSpPr/>
          <p:nvPr/>
        </p:nvCxnSpPr>
        <p:spPr>
          <a:xfrm>
            <a:off x="20860929" y="13562493"/>
            <a:ext cx="721895" cy="0"/>
          </a:xfrm>
          <a:prstGeom prst="straightConnector1">
            <a:avLst/>
          </a:prstGeom>
          <a:noFill/>
          <a:ln cap="flat" cmpd="sng" w="57150">
            <a:solidFill>
              <a:srgbClr val="76B031"/>
            </a:solidFill>
            <a:prstDash val="solid"/>
            <a:miter/>
            <a:headEnd len="med" w="med" type="none"/>
            <a:tailEnd len="med" w="med" type="none"/>
          </a:ln>
        </p:spPr>
      </p:cxnSp>
      <p:cxnSp>
        <p:nvCxnSpPr>
          <p:cNvPr id="374" name="Shape 374"/>
          <p:cNvCxnSpPr/>
          <p:nvPr/>
        </p:nvCxnSpPr>
        <p:spPr>
          <a:xfrm>
            <a:off x="14241192" y="3375487"/>
            <a:ext cx="0" cy="7113211"/>
          </a:xfrm>
          <a:prstGeom prst="straightConnector1">
            <a:avLst/>
          </a:prstGeom>
          <a:noFill/>
          <a:ln cap="flat" cmpd="sng" w="12700">
            <a:solidFill>
              <a:srgbClr val="D5D9D9"/>
            </a:solidFill>
            <a:prstDash val="solid"/>
            <a:miter/>
            <a:headEnd len="med" w="med" type="none"/>
            <a:tailEnd len="med" w="med" type="none"/>
          </a:ln>
        </p:spPr>
      </p:cxnSp>
      <p:sp>
        <p:nvSpPr>
          <p:cNvPr id="375" name="Shape 375"/>
          <p:cNvSpPr txBox="1"/>
          <p:nvPr/>
        </p:nvSpPr>
        <p:spPr>
          <a:xfrm>
            <a:off x="14857456" y="4373862"/>
            <a:ext cx="11544528" cy="501675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NAME LAST NAME</a:t>
            </a:r>
          </a:p>
          <a:p>
            <a:pPr indent="0" lvl="0" marL="0" marR="0" rtl="0" algn="l">
              <a:lnSpc>
                <a:spcPct val="100000"/>
              </a:lnSpc>
              <a:spcBef>
                <a:spcPts val="0"/>
              </a:spcBef>
              <a:spcAft>
                <a:spcPts val="0"/>
              </a:spcAft>
              <a:buClr>
                <a:srgbClr val="2F2F2F"/>
              </a:buClr>
              <a:buSzPct val="25000"/>
              <a:buFont typeface="Source Sans Pro"/>
              <a:buNone/>
            </a:pPr>
            <a:r>
              <a:rPr b="0" i="0" lang="en-US" sz="3200" u="none" cap="none" strike="noStrike">
                <a:solidFill>
                  <a:srgbClr val="2F2F2F"/>
                </a:solidFill>
                <a:latin typeface="Source Sans Pro"/>
                <a:ea typeface="Source Sans Pro"/>
                <a:cs typeface="Source Sans Pro"/>
                <a:sym typeface="Source Sans Pro"/>
              </a:rPr>
              <a:t>President</a:t>
            </a:r>
          </a:p>
          <a:p>
            <a:pPr indent="0" lvl="0" marL="0" marR="0" rtl="0" algn="l">
              <a:lnSpc>
                <a:spcPct val="100000"/>
              </a:lnSpc>
              <a:spcBef>
                <a:spcPts val="0"/>
              </a:spcBef>
              <a:spcAft>
                <a:spcPts val="0"/>
              </a:spcAft>
              <a:buClr>
                <a:srgbClr val="2F2F2F"/>
              </a:buClr>
              <a:buSzPct val="25000"/>
              <a:buFont typeface="Source Sans Pro"/>
              <a:buNone/>
            </a:pPr>
            <a:r>
              <a:rPr b="0" i="0" lang="en-US" sz="3200" u="none" cap="none" strike="noStrike">
                <a:solidFill>
                  <a:srgbClr val="2F2F2F"/>
                </a:solidFill>
                <a:latin typeface="Source Sans Pro"/>
                <a:ea typeface="Source Sans Pro"/>
                <a:cs typeface="Source Sans Pro"/>
                <a:sym typeface="Source Sans Pro"/>
              </a:rPr>
              <a:t>Email</a:t>
            </a:r>
          </a:p>
          <a:p>
            <a:pPr indent="0" lvl="0" marL="0" marR="0" rtl="0" algn="l">
              <a:lnSpc>
                <a:spcPct val="100000"/>
              </a:lnSpc>
              <a:spcBef>
                <a:spcPts val="0"/>
              </a:spcBef>
              <a:spcAft>
                <a:spcPts val="0"/>
              </a:spcAft>
              <a:buClr>
                <a:srgbClr val="2F2F2F"/>
              </a:buClr>
              <a:buSzPct val="25000"/>
              <a:buFont typeface="Source Sans Pro"/>
              <a:buNone/>
            </a:pPr>
            <a:r>
              <a:rPr b="0" i="0" lang="en-US" sz="3200" u="none" cap="none" strike="noStrike">
                <a:solidFill>
                  <a:srgbClr val="2F2F2F"/>
                </a:solidFill>
                <a:latin typeface="Source Sans Pro"/>
                <a:ea typeface="Source Sans Pro"/>
                <a:cs typeface="Source Sans Pro"/>
                <a:sym typeface="Source Sans Pro"/>
              </a:rPr>
              <a:t>Phone Number</a:t>
            </a:r>
          </a:p>
          <a:p>
            <a:pPr indent="0" lvl="0" marL="0" marR="0" rtl="0" algn="l">
              <a:lnSpc>
                <a:spcPct val="100000"/>
              </a:lnSpc>
              <a:spcBef>
                <a:spcPts val="0"/>
              </a:spcBef>
              <a:spcAft>
                <a:spcPts val="0"/>
              </a:spcAft>
              <a:buClr>
                <a:srgbClr val="000000"/>
              </a:buClr>
              <a:buFont typeface="Arial"/>
              <a:buNone/>
            </a:pPr>
            <a:r>
              <a:t/>
            </a:r>
            <a:endParaRPr b="0" i="0" sz="3200" u="none" cap="none" strike="noStrike">
              <a:solidFill>
                <a:srgbClr val="2F2F2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NAME LAST NAME</a:t>
            </a:r>
          </a:p>
          <a:p>
            <a:pPr indent="0" lvl="0" marL="0" marR="0" rtl="0" algn="l">
              <a:lnSpc>
                <a:spcPct val="100000"/>
              </a:lnSpc>
              <a:spcBef>
                <a:spcPts val="0"/>
              </a:spcBef>
              <a:spcAft>
                <a:spcPts val="0"/>
              </a:spcAft>
              <a:buClr>
                <a:srgbClr val="2F2F2F"/>
              </a:buClr>
              <a:buSzPct val="25000"/>
              <a:buFont typeface="Source Sans Pro"/>
              <a:buNone/>
            </a:pPr>
            <a:r>
              <a:rPr b="0" i="0" lang="en-US" sz="3200" u="none" cap="none" strike="noStrike">
                <a:solidFill>
                  <a:srgbClr val="2F2F2F"/>
                </a:solidFill>
                <a:latin typeface="Source Sans Pro"/>
                <a:ea typeface="Source Sans Pro"/>
                <a:cs typeface="Source Sans Pro"/>
                <a:sym typeface="Source Sans Pro"/>
              </a:rPr>
              <a:t>President</a:t>
            </a:r>
          </a:p>
          <a:p>
            <a:pPr indent="0" lvl="0" marL="0" marR="0" rtl="0" algn="l">
              <a:lnSpc>
                <a:spcPct val="100000"/>
              </a:lnSpc>
              <a:spcBef>
                <a:spcPts val="0"/>
              </a:spcBef>
              <a:spcAft>
                <a:spcPts val="0"/>
              </a:spcAft>
              <a:buClr>
                <a:srgbClr val="2F2F2F"/>
              </a:buClr>
              <a:buSzPct val="25000"/>
              <a:buFont typeface="Source Sans Pro"/>
              <a:buNone/>
            </a:pPr>
            <a:r>
              <a:rPr b="0" i="0" lang="en-US" sz="3200" u="none" cap="none" strike="noStrike">
                <a:solidFill>
                  <a:srgbClr val="2F2F2F"/>
                </a:solidFill>
                <a:latin typeface="Source Sans Pro"/>
                <a:ea typeface="Source Sans Pro"/>
                <a:cs typeface="Source Sans Pro"/>
                <a:sym typeface="Source Sans Pro"/>
              </a:rPr>
              <a:t>Email</a:t>
            </a:r>
          </a:p>
          <a:p>
            <a:pPr indent="0" lvl="0" marL="0" marR="0" rtl="0" algn="l">
              <a:lnSpc>
                <a:spcPct val="100000"/>
              </a:lnSpc>
              <a:spcBef>
                <a:spcPts val="0"/>
              </a:spcBef>
              <a:spcAft>
                <a:spcPts val="0"/>
              </a:spcAft>
              <a:buClr>
                <a:srgbClr val="2F2F2F"/>
              </a:buClr>
              <a:buSzPct val="25000"/>
              <a:buFont typeface="Source Sans Pro"/>
              <a:buNone/>
            </a:pPr>
            <a:r>
              <a:rPr b="0" i="0" lang="en-US" sz="3200" u="none" cap="none" strike="noStrike">
                <a:solidFill>
                  <a:srgbClr val="2F2F2F"/>
                </a:solidFill>
                <a:latin typeface="Source Sans Pro"/>
                <a:ea typeface="Source Sans Pro"/>
                <a:cs typeface="Source Sans Pro"/>
                <a:sym typeface="Source Sans Pro"/>
              </a:rPr>
              <a:t>Phone Number</a:t>
            </a:r>
          </a:p>
          <a:p>
            <a:pPr indent="0" lvl="0" marL="0" marR="0" rtl="0" algn="l">
              <a:lnSpc>
                <a:spcPct val="100000"/>
              </a:lnSpc>
              <a:spcBef>
                <a:spcPts val="0"/>
              </a:spcBef>
              <a:spcAft>
                <a:spcPts val="0"/>
              </a:spcAft>
              <a:buClr>
                <a:srgbClr val="000000"/>
              </a:buClr>
              <a:buFont typeface="Arial"/>
              <a:buNone/>
            </a:pPr>
            <a:r>
              <a:t/>
            </a:r>
            <a:endParaRPr b="0" i="0" sz="3200" u="none" cap="none" strike="noStrike">
              <a:solidFill>
                <a:srgbClr val="2F2F2F"/>
              </a:solidFill>
              <a:latin typeface="Source Sans Pro"/>
              <a:ea typeface="Source Sans Pro"/>
              <a:cs typeface="Source Sans Pro"/>
              <a:sym typeface="Source Sans Pro"/>
            </a:endParaRPr>
          </a:p>
        </p:txBody>
      </p:sp>
      <p:pic>
        <p:nvPicPr>
          <p:cNvPr id="376" name="Shape 376"/>
          <p:cNvPicPr preferRelativeResize="0"/>
          <p:nvPr/>
        </p:nvPicPr>
        <p:blipFill rotWithShape="1">
          <a:blip r:embed="rId3">
            <a:alphaModFix/>
          </a:blip>
          <a:srcRect b="0" l="0" r="0" t="0"/>
          <a:stretch/>
        </p:blipFill>
        <p:spPr>
          <a:xfrm>
            <a:off x="2200001" y="3937173"/>
            <a:ext cx="10323600" cy="6113399"/>
          </a:xfrm>
          <a:prstGeom prst="rect">
            <a:avLst/>
          </a:prstGeom>
          <a:noFill/>
          <a:ln>
            <a:noFill/>
          </a:ln>
        </p:spPr>
      </p:pic>
      <p:pic>
        <p:nvPicPr>
          <p:cNvPr id="377" name="Shape 377"/>
          <p:cNvPicPr preferRelativeResize="0"/>
          <p:nvPr/>
        </p:nvPicPr>
        <p:blipFill rotWithShape="1">
          <a:blip r:embed="rId4">
            <a:alphaModFix/>
          </a:blip>
          <a:srcRect b="50968" l="1" r="25236" t="0"/>
          <a:stretch/>
        </p:blipFill>
        <p:spPr>
          <a:xfrm>
            <a:off x="2200001" y="9917573"/>
            <a:ext cx="10323600" cy="241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383" name="Shape 383"/>
          <p:cNvSpPr txBox="1"/>
          <p:nvPr>
            <p:ph type="title"/>
          </p:nvPr>
        </p:nvSpPr>
        <p:spPr>
          <a:xfrm>
            <a:off x="907740" y="632687"/>
            <a:ext cx="16770658" cy="55399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6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CONTACT INFORMATION</a:t>
            </a:r>
          </a:p>
        </p:txBody>
      </p:sp>
      <p:cxnSp>
        <p:nvCxnSpPr>
          <p:cNvPr id="384" name="Shape 384"/>
          <p:cNvCxnSpPr/>
          <p:nvPr/>
        </p:nvCxnSpPr>
        <p:spPr>
          <a:xfrm>
            <a:off x="20891620" y="13562493"/>
            <a:ext cx="721895" cy="0"/>
          </a:xfrm>
          <a:prstGeom prst="straightConnector1">
            <a:avLst/>
          </a:prstGeom>
          <a:noFill/>
          <a:ln cap="flat" cmpd="sng" w="57150">
            <a:solidFill>
              <a:srgbClr val="76B031"/>
            </a:solidFill>
            <a:prstDash val="solid"/>
            <a:miter/>
            <a:headEnd len="med" w="med" type="none"/>
            <a:tailEnd len="med" w="med" type="none"/>
          </a:ln>
        </p:spPr>
      </p:cxnSp>
      <p:sp>
        <p:nvSpPr>
          <p:cNvPr id="385" name="Shape 385"/>
          <p:cNvSpPr txBox="1"/>
          <p:nvPr/>
        </p:nvSpPr>
        <p:spPr>
          <a:xfrm>
            <a:off x="1060150" y="2915950"/>
            <a:ext cx="10356600" cy="7232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76B031"/>
              </a:buClr>
              <a:buSzPct val="25000"/>
              <a:buFont typeface="Source Sans Pro"/>
              <a:buNone/>
            </a:pPr>
            <a:r>
              <a:rPr b="1" i="0" lang="en-US" sz="5400" u="none" cap="none" strike="noStrike">
                <a:solidFill>
                  <a:srgbClr val="76B031"/>
                </a:solidFill>
                <a:latin typeface="Source Sans Pro"/>
                <a:ea typeface="Source Sans Pro"/>
                <a:cs typeface="Source Sans Pro"/>
                <a:sym typeface="Source Sans Pro"/>
              </a:rPr>
              <a:t>Contact your Chapter Advisor for information about </a:t>
            </a:r>
            <a:r>
              <a:rPr b="1" lang="en-US" sz="5400">
                <a:solidFill>
                  <a:srgbClr val="76B031"/>
                </a:solidFill>
                <a:latin typeface="Source Sans Pro"/>
                <a:ea typeface="Source Sans Pro"/>
                <a:cs typeface="Source Sans Pro"/>
                <a:sym typeface="Source Sans Pro"/>
              </a:rPr>
              <a:t>starting a new chapter on your campus!</a:t>
            </a:r>
          </a:p>
          <a:p>
            <a:pPr indent="0" lvl="0" marL="0" marR="0" rtl="0" algn="ctr">
              <a:lnSpc>
                <a:spcPct val="100000"/>
              </a:lnSpc>
              <a:spcBef>
                <a:spcPts val="0"/>
              </a:spcBef>
              <a:spcAft>
                <a:spcPts val="0"/>
              </a:spcAft>
              <a:buClr>
                <a:srgbClr val="000000"/>
              </a:buClr>
              <a:buFont typeface="Arial"/>
              <a:buNone/>
            </a:pPr>
            <a:r>
              <a:t/>
            </a:r>
            <a:endParaRPr b="1" sz="5400">
              <a:solidFill>
                <a:srgbClr val="76B03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Font typeface="Arial"/>
              <a:buNone/>
            </a:pPr>
            <a:r>
              <a:t/>
            </a:r>
            <a:endParaRPr b="1" sz="5400">
              <a:solidFill>
                <a:srgbClr val="76B03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Font typeface="Arial"/>
              <a:buNone/>
            </a:pPr>
            <a:r>
              <a:t/>
            </a:r>
            <a:endParaRPr b="1" sz="5400">
              <a:solidFill>
                <a:srgbClr val="76B03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Font typeface="Arial"/>
              <a:buNone/>
            </a:pPr>
            <a:r>
              <a:t/>
            </a:r>
            <a:endParaRPr b="1" sz="5400">
              <a:solidFill>
                <a:srgbClr val="76B031"/>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76B031"/>
              </a:buClr>
              <a:buSzPct val="25000"/>
              <a:buFont typeface="Source Sans Pro"/>
              <a:buNone/>
            </a:pPr>
            <a:r>
              <a:rPr b="1" lang="en-US" sz="5400">
                <a:solidFill>
                  <a:srgbClr val="76B031"/>
                </a:solidFill>
                <a:latin typeface="Source Sans Pro"/>
                <a:ea typeface="Source Sans Pro"/>
                <a:cs typeface="Source Sans Pro"/>
                <a:sym typeface="Source Sans Pro"/>
              </a:rPr>
              <a:t>Email:</a:t>
            </a:r>
          </a:p>
          <a:p>
            <a:pPr indent="0" lvl="0" marL="0" marR="0" rtl="0" algn="ctr">
              <a:lnSpc>
                <a:spcPct val="100000"/>
              </a:lnSpc>
              <a:spcBef>
                <a:spcPts val="0"/>
              </a:spcBef>
              <a:spcAft>
                <a:spcPts val="0"/>
              </a:spcAft>
              <a:buClr>
                <a:srgbClr val="1F2123"/>
              </a:buClr>
              <a:buSzPct val="25000"/>
              <a:buFont typeface="Source Sans Pro"/>
              <a:buNone/>
            </a:pPr>
            <a:r>
              <a:rPr b="0" i="0" lang="en-US" sz="5400" u="none" cap="none" strike="noStrike">
                <a:solidFill>
                  <a:srgbClr val="1F2123"/>
                </a:solidFill>
                <a:latin typeface="Source Sans Pro"/>
                <a:ea typeface="Source Sans Pro"/>
                <a:cs typeface="Source Sans Pro"/>
                <a:sym typeface="Source Sans Pro"/>
              </a:rPr>
              <a:t>admin@globalbrigades.org</a:t>
            </a:r>
          </a:p>
          <a:p>
            <a:pPr indent="-288925" lvl="1" marL="38388924" marR="0" rtl="0" algn="l">
              <a:lnSpc>
                <a:spcPct val="100000"/>
              </a:lnSpc>
              <a:spcBef>
                <a:spcPts val="0"/>
              </a:spcBef>
              <a:spcAft>
                <a:spcPts val="600"/>
              </a:spcAft>
              <a:buClr>
                <a:schemeClr val="dk1"/>
              </a:buClr>
              <a:buFont typeface="Arial"/>
              <a:buNone/>
            </a:pPr>
            <a:r>
              <a:t/>
            </a:r>
            <a:endParaRPr b="0" i="0" sz="3200" u="none" cap="none" strike="noStrike">
              <a:solidFill>
                <a:srgbClr val="292C2F"/>
              </a:solidFill>
              <a:latin typeface="Source Sans Pro"/>
              <a:ea typeface="Source Sans Pro"/>
              <a:cs typeface="Source Sans Pro"/>
              <a:sym typeface="Source Sans Pro"/>
            </a:endParaRPr>
          </a:p>
        </p:txBody>
      </p:sp>
      <p:cxnSp>
        <p:nvCxnSpPr>
          <p:cNvPr id="386" name="Shape 386"/>
          <p:cNvCxnSpPr/>
          <p:nvPr/>
        </p:nvCxnSpPr>
        <p:spPr>
          <a:xfrm>
            <a:off x="12229871" y="3204806"/>
            <a:ext cx="0" cy="7113300"/>
          </a:xfrm>
          <a:prstGeom prst="straightConnector1">
            <a:avLst/>
          </a:prstGeom>
          <a:noFill/>
          <a:ln cap="flat" cmpd="sng" w="12700">
            <a:solidFill>
              <a:srgbClr val="D5D9D9"/>
            </a:solidFill>
            <a:prstDash val="solid"/>
            <a:miter/>
            <a:headEnd len="med" w="med" type="none"/>
            <a:tailEnd len="med" w="med" type="none"/>
          </a:ln>
        </p:spPr>
      </p:cxnSp>
      <p:pic>
        <p:nvPicPr>
          <p:cNvPr id="387" name="Shape 387"/>
          <p:cNvPicPr preferRelativeResize="0"/>
          <p:nvPr/>
        </p:nvPicPr>
        <p:blipFill rotWithShape="1">
          <a:blip r:embed="rId3">
            <a:alphaModFix/>
          </a:blip>
          <a:srcRect b="50968" l="1" r="39884" t="0"/>
          <a:stretch/>
        </p:blipFill>
        <p:spPr>
          <a:xfrm>
            <a:off x="13343050" y="10132250"/>
            <a:ext cx="9903600" cy="469800"/>
          </a:xfrm>
          <a:prstGeom prst="rect">
            <a:avLst/>
          </a:prstGeom>
          <a:noFill/>
          <a:ln>
            <a:noFill/>
          </a:ln>
        </p:spPr>
      </p:pic>
      <p:pic>
        <p:nvPicPr>
          <p:cNvPr descr="image1.JPG" id="388" name="Shape 388"/>
          <p:cNvPicPr preferRelativeResize="0"/>
          <p:nvPr/>
        </p:nvPicPr>
        <p:blipFill>
          <a:blip r:embed="rId4">
            <a:alphaModFix/>
          </a:blip>
          <a:stretch>
            <a:fillRect/>
          </a:stretch>
        </p:blipFill>
        <p:spPr>
          <a:xfrm>
            <a:off x="13343050" y="2853975"/>
            <a:ext cx="9903650" cy="735447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sp>
        <p:nvSpPr>
          <p:cNvPr id="393" name="Shape 393"/>
          <p:cNvSpPr txBox="1"/>
          <p:nvPr>
            <p:ph type="title"/>
          </p:nvPr>
        </p:nvSpPr>
        <p:spPr>
          <a:xfrm>
            <a:off x="907741" y="503608"/>
            <a:ext cx="4185104" cy="736599"/>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4000" u="none" cap="none" strike="noStrike">
                <a:solidFill>
                  <a:srgbClr val="3B3D40"/>
                </a:solidFill>
                <a:latin typeface="Source Sans Pro"/>
                <a:ea typeface="Source Sans Pro"/>
                <a:cs typeface="Source Sans Pro"/>
                <a:sym typeface="Source Sans Pro"/>
              </a:rPr>
              <a:t>QUESTIONS?</a:t>
            </a:r>
          </a:p>
        </p:txBody>
      </p:sp>
      <p:sp>
        <p:nvSpPr>
          <p:cNvPr id="394" name="Shape 394"/>
          <p:cNvSpPr txBox="1"/>
          <p:nvPr/>
        </p:nvSpPr>
        <p:spPr>
          <a:xfrm>
            <a:off x="5279696" y="5117666"/>
            <a:ext cx="14227503" cy="3672799"/>
          </a:xfrm>
          <a:prstGeom prst="rect">
            <a:avLst/>
          </a:prstGeom>
          <a:noFill/>
          <a:ln>
            <a:noFill/>
          </a:ln>
        </p:spPr>
        <p:txBody>
          <a:bodyPr anchorCtr="0" anchor="ctr" bIns="50800" lIns="50800" rIns="50800" tIns="50800">
            <a:noAutofit/>
          </a:bodyPr>
          <a:lstStyle/>
          <a:p>
            <a:pPr indent="0" lvl="0" marL="0" marR="0" rtl="0" algn="l">
              <a:lnSpc>
                <a:spcPct val="100000"/>
              </a:lnSpc>
              <a:spcBef>
                <a:spcPts val="0"/>
              </a:spcBef>
              <a:spcAft>
                <a:spcPts val="0"/>
              </a:spcAft>
              <a:buClr>
                <a:srgbClr val="292C2F"/>
              </a:buClr>
              <a:buSzPct val="25000"/>
              <a:buFont typeface="Source Sans Pro"/>
              <a:buNone/>
            </a:pPr>
            <a:r>
              <a:rPr b="1" i="0" lang="en-US" sz="16600" u="none" cap="none" strike="noStrike">
                <a:solidFill>
                  <a:srgbClr val="292C2F"/>
                </a:solidFill>
                <a:latin typeface="Source Sans Pro"/>
                <a:ea typeface="Source Sans Pro"/>
                <a:cs typeface="Source Sans Pro"/>
                <a:sym typeface="Source Sans Pro"/>
              </a:rPr>
              <a:t>QUESTIONS?</a:t>
            </a:r>
          </a:p>
          <a:p>
            <a:pPr indent="0" lvl="0" marL="0" marR="0" rtl="0" algn="ctr">
              <a:lnSpc>
                <a:spcPct val="100000"/>
              </a:lnSpc>
              <a:spcBef>
                <a:spcPts val="0"/>
              </a:spcBef>
              <a:spcAft>
                <a:spcPts val="0"/>
              </a:spcAft>
              <a:buClr>
                <a:srgbClr val="DD1F26"/>
              </a:buClr>
              <a:buSzPct val="25000"/>
              <a:buFont typeface="Source Sans Pro"/>
              <a:buNone/>
            </a:pPr>
            <a:r>
              <a:rPr b="1" i="0" lang="en-US" sz="6600" u="none" cap="none" strike="noStrike">
                <a:solidFill>
                  <a:srgbClr val="76B031"/>
                </a:solidFill>
                <a:latin typeface="Source Sans Pro"/>
                <a:ea typeface="Source Sans Pro"/>
                <a:cs typeface="Source Sans Pro"/>
                <a:sym typeface="Source Sans Pro"/>
              </a:rPr>
              <a:t>Don’t Hesitate to Ask!</a:t>
            </a:r>
          </a:p>
        </p:txBody>
      </p:sp>
      <p:pic>
        <p:nvPicPr>
          <p:cNvPr id="395" name="Shape 395"/>
          <p:cNvPicPr preferRelativeResize="0"/>
          <p:nvPr/>
        </p:nvPicPr>
        <p:blipFill rotWithShape="1">
          <a:blip r:embed="rId3">
            <a:alphaModFix/>
          </a:blip>
          <a:srcRect b="0" l="0" r="0" t="0"/>
          <a:stretch/>
        </p:blipFill>
        <p:spPr>
          <a:xfrm>
            <a:off x="9910278" y="3263697"/>
            <a:ext cx="4546032" cy="1828570"/>
          </a:xfrm>
          <a:prstGeom prst="rect">
            <a:avLst/>
          </a:prstGeom>
          <a:noFill/>
          <a:ln>
            <a:noFill/>
          </a:ln>
        </p:spPr>
      </p:pic>
      <p:sp>
        <p:nvSpPr>
          <p:cNvPr id="396" name="Shape 396"/>
          <p:cNvSpPr/>
          <p:nvPr/>
        </p:nvSpPr>
        <p:spPr>
          <a:xfrm>
            <a:off x="7712435" y="11059542"/>
            <a:ext cx="15951426" cy="2656458"/>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73" name="Shape 73"/>
          <p:cNvSpPr txBox="1"/>
          <p:nvPr>
            <p:ph type="title"/>
          </p:nvPr>
        </p:nvSpPr>
        <p:spPr>
          <a:xfrm>
            <a:off x="907740" y="503608"/>
            <a:ext cx="14114477" cy="812155"/>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PROGRAMS</a:t>
            </a:r>
          </a:p>
        </p:txBody>
      </p:sp>
      <p:sp>
        <p:nvSpPr>
          <p:cNvPr id="74" name="Shape 74"/>
          <p:cNvSpPr/>
          <p:nvPr/>
        </p:nvSpPr>
        <p:spPr>
          <a:xfrm>
            <a:off x="2108507" y="5470848"/>
            <a:ext cx="6802800" cy="1764599"/>
          </a:xfrm>
          <a:prstGeom prst="rect">
            <a:avLst/>
          </a:prstGeom>
          <a:noFill/>
          <a:ln>
            <a:noFill/>
          </a:ln>
        </p:spPr>
        <p:txBody>
          <a:bodyPr anchorCtr="0" anchor="ctr" bIns="50800" lIns="50800" rIns="50800" tIns="50800">
            <a:noAutofit/>
          </a:bodyPr>
          <a:lstStyle/>
          <a:p>
            <a:pPr indent="0" lvl="0" marL="0" marR="0" rtl="0" algn="ctr">
              <a:lnSpc>
                <a:spcPct val="90000"/>
              </a:lnSpc>
              <a:spcBef>
                <a:spcPts val="0"/>
              </a:spcBef>
              <a:spcAft>
                <a:spcPts val="0"/>
              </a:spcAft>
              <a:buClr>
                <a:srgbClr val="34373A"/>
              </a:buClr>
              <a:buSzPct val="25000"/>
              <a:buFont typeface="Source Sans Pro"/>
              <a:buNone/>
            </a:pPr>
            <a:r>
              <a:rPr b="1" i="0" lang="en-US" sz="4000" u="none" cap="none" strike="noStrike">
                <a:solidFill>
                  <a:srgbClr val="34373A"/>
                </a:solidFill>
                <a:latin typeface="Source Sans Pro"/>
                <a:ea typeface="Source Sans Pro"/>
                <a:cs typeface="Source Sans Pro"/>
                <a:sym typeface="Source Sans Pro"/>
              </a:rPr>
              <a:t>To empower volunteers, Global Brigades offers </a:t>
            </a:r>
          </a:p>
          <a:p>
            <a:pPr indent="0" lvl="0" marL="0" marR="0" rtl="0" algn="ctr">
              <a:lnSpc>
                <a:spcPct val="90000"/>
              </a:lnSpc>
              <a:spcBef>
                <a:spcPts val="0"/>
              </a:spcBef>
              <a:spcAft>
                <a:spcPts val="0"/>
              </a:spcAft>
              <a:buClr>
                <a:srgbClr val="76B031"/>
              </a:buClr>
              <a:buSzPct val="25000"/>
              <a:buFont typeface="Source Sans Pro"/>
              <a:buNone/>
            </a:pPr>
            <a:r>
              <a:rPr b="1" lang="en-US" sz="4000">
                <a:solidFill>
                  <a:srgbClr val="76B031"/>
                </a:solidFill>
                <a:latin typeface="Source Sans Pro"/>
                <a:ea typeface="Source Sans Pro"/>
                <a:cs typeface="Source Sans Pro"/>
                <a:sym typeface="Source Sans Pro"/>
              </a:rPr>
              <a:t>8</a:t>
            </a:r>
            <a:r>
              <a:rPr b="1" i="0" lang="en-US" sz="4000" u="none" cap="none" strike="noStrike">
                <a:solidFill>
                  <a:srgbClr val="76B031"/>
                </a:solidFill>
                <a:latin typeface="Source Sans Pro"/>
                <a:ea typeface="Source Sans Pro"/>
                <a:cs typeface="Source Sans Pro"/>
                <a:sym typeface="Source Sans Pro"/>
              </a:rPr>
              <a:t> skill-based programs</a:t>
            </a:r>
          </a:p>
        </p:txBody>
      </p:sp>
      <p:cxnSp>
        <p:nvCxnSpPr>
          <p:cNvPr id="75" name="Shape 75"/>
          <p:cNvCxnSpPr/>
          <p:nvPr/>
        </p:nvCxnSpPr>
        <p:spPr>
          <a:xfrm>
            <a:off x="10609364" y="5041742"/>
            <a:ext cx="0" cy="2940473"/>
          </a:xfrm>
          <a:prstGeom prst="straightConnector1">
            <a:avLst/>
          </a:prstGeom>
          <a:noFill/>
          <a:ln cap="flat" cmpd="sng" w="12700">
            <a:solidFill>
              <a:srgbClr val="D5D9D9"/>
            </a:solidFill>
            <a:prstDash val="solid"/>
            <a:miter/>
            <a:headEnd len="med" w="med" type="none"/>
            <a:tailEnd len="med" w="med" type="none"/>
          </a:ln>
        </p:spPr>
      </p:cxnSp>
      <p:cxnSp>
        <p:nvCxnSpPr>
          <p:cNvPr id="76" name="Shape 76"/>
          <p:cNvCxnSpPr/>
          <p:nvPr/>
        </p:nvCxnSpPr>
        <p:spPr>
          <a:xfrm>
            <a:off x="10494288" y="13499431"/>
            <a:ext cx="721895" cy="0"/>
          </a:xfrm>
          <a:prstGeom prst="straightConnector1">
            <a:avLst/>
          </a:prstGeom>
          <a:noFill/>
          <a:ln cap="flat" cmpd="sng" w="57150">
            <a:solidFill>
              <a:srgbClr val="76B031"/>
            </a:solidFill>
            <a:prstDash val="solid"/>
            <a:miter/>
            <a:headEnd len="med" w="med" type="none"/>
            <a:tailEnd len="med" w="med" type="none"/>
          </a:ln>
        </p:spPr>
      </p:cxnSp>
      <p:pic>
        <p:nvPicPr>
          <p:cNvPr descr="8 GB Programs.png" id="77" name="Shape 77"/>
          <p:cNvPicPr preferRelativeResize="0"/>
          <p:nvPr/>
        </p:nvPicPr>
        <p:blipFill rotWithShape="1">
          <a:blip r:embed="rId3">
            <a:alphaModFix/>
          </a:blip>
          <a:srcRect b="0" l="6434" r="7433" t="1999"/>
          <a:stretch/>
        </p:blipFill>
        <p:spPr>
          <a:xfrm>
            <a:off x="11626850" y="2753975"/>
            <a:ext cx="9518400" cy="8332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83" name="Shape 83"/>
          <p:cNvSpPr txBox="1"/>
          <p:nvPr>
            <p:ph type="title"/>
          </p:nvPr>
        </p:nvSpPr>
        <p:spPr>
          <a:xfrm>
            <a:off x="907741" y="624991"/>
            <a:ext cx="17405659" cy="56938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PROGRAMS AND COUNTRIES</a:t>
            </a:r>
          </a:p>
        </p:txBody>
      </p:sp>
      <p:cxnSp>
        <p:nvCxnSpPr>
          <p:cNvPr id="84" name="Shape 84"/>
          <p:cNvCxnSpPr/>
          <p:nvPr/>
        </p:nvCxnSpPr>
        <p:spPr>
          <a:xfrm>
            <a:off x="12440074" y="13499431"/>
            <a:ext cx="721895" cy="0"/>
          </a:xfrm>
          <a:prstGeom prst="straightConnector1">
            <a:avLst/>
          </a:prstGeom>
          <a:noFill/>
          <a:ln cap="flat" cmpd="sng" w="57150">
            <a:solidFill>
              <a:srgbClr val="76B031"/>
            </a:solidFill>
            <a:prstDash val="solid"/>
            <a:miter/>
            <a:headEnd len="med" w="med" type="none"/>
            <a:tailEnd len="med" w="med" type="none"/>
          </a:ln>
        </p:spPr>
      </p:cxnSp>
      <p:pic>
        <p:nvPicPr>
          <p:cNvPr id="85" name="Shape 85"/>
          <p:cNvPicPr preferRelativeResize="0"/>
          <p:nvPr/>
        </p:nvPicPr>
        <p:blipFill rotWithShape="1">
          <a:blip r:embed="rId3">
            <a:alphaModFix/>
          </a:blip>
          <a:srcRect b="0" l="0" r="0" t="0"/>
          <a:stretch/>
        </p:blipFill>
        <p:spPr>
          <a:xfrm>
            <a:off x="7889260" y="5056387"/>
            <a:ext cx="1905000" cy="1347900"/>
          </a:xfrm>
          <a:prstGeom prst="rect">
            <a:avLst/>
          </a:prstGeom>
          <a:noFill/>
          <a:ln>
            <a:noFill/>
          </a:ln>
        </p:spPr>
      </p:pic>
      <p:pic>
        <p:nvPicPr>
          <p:cNvPr id="86" name="Shape 86"/>
          <p:cNvPicPr preferRelativeResize="0"/>
          <p:nvPr/>
        </p:nvPicPr>
        <p:blipFill rotWithShape="1">
          <a:blip r:embed="rId4">
            <a:alphaModFix/>
          </a:blip>
          <a:srcRect b="0" l="0" r="0" t="0"/>
          <a:stretch/>
        </p:blipFill>
        <p:spPr>
          <a:xfrm>
            <a:off x="15524612" y="5056387"/>
            <a:ext cx="2016000" cy="1344600"/>
          </a:xfrm>
          <a:prstGeom prst="rect">
            <a:avLst/>
          </a:prstGeom>
          <a:noFill/>
          <a:ln>
            <a:noFill/>
          </a:ln>
        </p:spPr>
      </p:pic>
      <p:sp>
        <p:nvSpPr>
          <p:cNvPr id="87" name="Shape 87"/>
          <p:cNvSpPr txBox="1"/>
          <p:nvPr/>
        </p:nvSpPr>
        <p:spPr>
          <a:xfrm>
            <a:off x="7851160" y="3741280"/>
            <a:ext cx="1905000" cy="7695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404040"/>
              </a:buClr>
              <a:buSzPct val="25000"/>
              <a:buFont typeface="Source Sans Pro"/>
              <a:buNone/>
            </a:pPr>
            <a:r>
              <a:rPr b="1" i="0" lang="en-US" sz="4400" u="none" cap="none" strike="noStrike">
                <a:solidFill>
                  <a:srgbClr val="404040"/>
                </a:solidFill>
                <a:latin typeface="Source Sans Pro"/>
                <a:ea typeface="Source Sans Pro"/>
                <a:cs typeface="Source Sans Pro"/>
                <a:sym typeface="Source Sans Pro"/>
              </a:rPr>
              <a:t>Ghana</a:t>
            </a:r>
          </a:p>
        </p:txBody>
      </p:sp>
      <p:sp>
        <p:nvSpPr>
          <p:cNvPr id="88" name="Shape 88"/>
          <p:cNvSpPr txBox="1"/>
          <p:nvPr/>
        </p:nvSpPr>
        <p:spPr>
          <a:xfrm>
            <a:off x="14893371" y="3734932"/>
            <a:ext cx="3029100" cy="7695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404040"/>
              </a:buClr>
              <a:buSzPct val="25000"/>
              <a:buFont typeface="Source Sans Pro"/>
              <a:buNone/>
            </a:pPr>
            <a:r>
              <a:rPr b="1" i="0" lang="en-US" sz="4400" u="none" cap="none" strike="noStrike">
                <a:solidFill>
                  <a:srgbClr val="404040"/>
                </a:solidFill>
                <a:latin typeface="Source Sans Pro"/>
                <a:ea typeface="Source Sans Pro"/>
                <a:cs typeface="Source Sans Pro"/>
                <a:sym typeface="Source Sans Pro"/>
              </a:rPr>
              <a:t>Panama</a:t>
            </a:r>
          </a:p>
        </p:txBody>
      </p:sp>
      <p:sp>
        <p:nvSpPr>
          <p:cNvPr id="89" name="Shape 89"/>
          <p:cNvSpPr txBox="1"/>
          <p:nvPr/>
        </p:nvSpPr>
        <p:spPr>
          <a:xfrm>
            <a:off x="7584460" y="6732785"/>
            <a:ext cx="2438400" cy="2062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C1371"/>
              </a:buClr>
              <a:buSzPct val="25000"/>
              <a:buFont typeface="Calibri"/>
              <a:buNone/>
            </a:pPr>
            <a:r>
              <a:rPr b="1" i="0" lang="en-US" sz="3200" u="none" cap="none" strike="noStrike">
                <a:solidFill>
                  <a:srgbClr val="6C1371"/>
                </a:solidFill>
                <a:latin typeface="Calibri"/>
                <a:ea typeface="Calibri"/>
                <a:cs typeface="Calibri"/>
                <a:sym typeface="Calibri"/>
              </a:rPr>
              <a:t>Dental</a:t>
            </a:r>
          </a:p>
          <a:p>
            <a:pPr indent="0" lvl="0" marL="0" marR="0" rtl="0" algn="ctr">
              <a:lnSpc>
                <a:spcPct val="100000"/>
              </a:lnSpc>
              <a:spcBef>
                <a:spcPts val="0"/>
              </a:spcBef>
              <a:spcAft>
                <a:spcPts val="0"/>
              </a:spcAft>
              <a:buClr>
                <a:srgbClr val="D3001D"/>
              </a:buClr>
              <a:buSzPct val="25000"/>
              <a:buFont typeface="Calibri"/>
              <a:buNone/>
            </a:pPr>
            <a:r>
              <a:rPr b="1" i="0" lang="en-US" sz="3200" u="none" cap="none" strike="noStrike">
                <a:solidFill>
                  <a:srgbClr val="D3001D"/>
                </a:solidFill>
                <a:latin typeface="Calibri"/>
                <a:ea typeface="Calibri"/>
                <a:cs typeface="Calibri"/>
                <a:sym typeface="Calibri"/>
              </a:rPr>
              <a:t>Medical</a:t>
            </a:r>
          </a:p>
          <a:p>
            <a:pPr indent="0" lvl="0" marL="0" marR="0" rtl="0" algn="ctr">
              <a:lnSpc>
                <a:spcPct val="100000"/>
              </a:lnSpc>
              <a:spcBef>
                <a:spcPts val="0"/>
              </a:spcBef>
              <a:spcAft>
                <a:spcPts val="0"/>
              </a:spcAft>
              <a:buClr>
                <a:srgbClr val="3E893C"/>
              </a:buClr>
              <a:buSzPct val="25000"/>
              <a:buFont typeface="Calibri"/>
              <a:buNone/>
            </a:pPr>
            <a:r>
              <a:rPr b="1" i="0" lang="en-US" sz="3200" u="none" cap="none" strike="noStrike">
                <a:solidFill>
                  <a:srgbClr val="3E893C"/>
                </a:solidFill>
                <a:latin typeface="Calibri"/>
                <a:ea typeface="Calibri"/>
                <a:cs typeface="Calibri"/>
                <a:sym typeface="Calibri"/>
              </a:rPr>
              <a:t>Microfinance</a:t>
            </a:r>
          </a:p>
          <a:p>
            <a:pPr indent="0" lvl="0" marL="0" marR="0" rtl="0" algn="ctr">
              <a:lnSpc>
                <a:spcPct val="100000"/>
              </a:lnSpc>
              <a:spcBef>
                <a:spcPts val="0"/>
              </a:spcBef>
              <a:spcAft>
                <a:spcPts val="0"/>
              </a:spcAft>
              <a:buClr>
                <a:srgbClr val="1FA4A7"/>
              </a:buClr>
              <a:buSzPct val="25000"/>
              <a:buFont typeface="Calibri"/>
              <a:buNone/>
            </a:pPr>
            <a:r>
              <a:rPr b="1" i="0" lang="en-US" sz="3200" u="none" cap="none" strike="noStrike">
                <a:solidFill>
                  <a:srgbClr val="1FA4A7"/>
                </a:solidFill>
                <a:latin typeface="Calibri"/>
                <a:ea typeface="Calibri"/>
                <a:cs typeface="Calibri"/>
                <a:sym typeface="Calibri"/>
              </a:rPr>
              <a:t>Water</a:t>
            </a:r>
          </a:p>
        </p:txBody>
      </p:sp>
      <p:sp>
        <p:nvSpPr>
          <p:cNvPr id="90" name="Shape 90"/>
          <p:cNvSpPr txBox="1"/>
          <p:nvPr/>
        </p:nvSpPr>
        <p:spPr>
          <a:xfrm>
            <a:off x="15113450" y="6732785"/>
            <a:ext cx="2895600" cy="25545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1E2061"/>
              </a:buClr>
              <a:buSzPct val="25000"/>
              <a:buFont typeface="Calibri"/>
              <a:buNone/>
            </a:pPr>
            <a:r>
              <a:rPr b="1" i="0" lang="en-US" sz="3200" u="none" cap="none" strike="noStrike">
                <a:solidFill>
                  <a:srgbClr val="1E2061"/>
                </a:solidFill>
                <a:latin typeface="Calibri"/>
                <a:ea typeface="Calibri"/>
                <a:cs typeface="Calibri"/>
                <a:sym typeface="Calibri"/>
              </a:rPr>
              <a:t>Business</a:t>
            </a:r>
          </a:p>
          <a:p>
            <a:pPr indent="0" lvl="0" marL="0" marR="0" rtl="0" algn="ctr">
              <a:lnSpc>
                <a:spcPct val="100000"/>
              </a:lnSpc>
              <a:spcBef>
                <a:spcPts val="0"/>
              </a:spcBef>
              <a:spcAft>
                <a:spcPts val="0"/>
              </a:spcAft>
              <a:buClr>
                <a:srgbClr val="6C1371"/>
              </a:buClr>
              <a:buSzPct val="25000"/>
              <a:buFont typeface="Calibri"/>
              <a:buNone/>
            </a:pPr>
            <a:r>
              <a:rPr b="1" i="0" lang="en-US" sz="3200" u="none" cap="none" strike="noStrike">
                <a:solidFill>
                  <a:srgbClr val="6C1371"/>
                </a:solidFill>
                <a:latin typeface="Calibri"/>
                <a:ea typeface="Calibri"/>
                <a:cs typeface="Calibri"/>
                <a:sym typeface="Calibri"/>
              </a:rPr>
              <a:t>Dental</a:t>
            </a:r>
          </a:p>
          <a:p>
            <a:pPr indent="0" lvl="0" marL="0" marR="0" rtl="0" algn="ctr">
              <a:lnSpc>
                <a:spcPct val="100000"/>
              </a:lnSpc>
              <a:spcBef>
                <a:spcPts val="0"/>
              </a:spcBef>
              <a:spcAft>
                <a:spcPts val="0"/>
              </a:spcAft>
              <a:buClr>
                <a:srgbClr val="78B237"/>
              </a:buClr>
              <a:buSzPct val="25000"/>
              <a:buFont typeface="Calibri"/>
              <a:buNone/>
            </a:pPr>
            <a:r>
              <a:rPr b="1" i="0" lang="en-US" sz="3200" u="none" cap="none" strike="noStrike">
                <a:solidFill>
                  <a:srgbClr val="78B237"/>
                </a:solidFill>
                <a:latin typeface="Calibri"/>
                <a:ea typeface="Calibri"/>
                <a:cs typeface="Calibri"/>
                <a:sym typeface="Calibri"/>
              </a:rPr>
              <a:t>Environmental</a:t>
            </a:r>
          </a:p>
          <a:p>
            <a:pPr indent="0" lvl="0" marL="0" marR="0" rtl="0" algn="ctr">
              <a:lnSpc>
                <a:spcPct val="100000"/>
              </a:lnSpc>
              <a:spcBef>
                <a:spcPts val="0"/>
              </a:spcBef>
              <a:spcAft>
                <a:spcPts val="0"/>
              </a:spcAft>
              <a:buClr>
                <a:srgbClr val="530739"/>
              </a:buClr>
              <a:buSzPct val="25000"/>
              <a:buFont typeface="Calibri"/>
              <a:buNone/>
            </a:pPr>
            <a:r>
              <a:rPr b="1" i="0" lang="en-US" sz="3200" u="none" cap="none" strike="noStrike">
                <a:solidFill>
                  <a:srgbClr val="530739"/>
                </a:solidFill>
                <a:latin typeface="Calibri"/>
                <a:ea typeface="Calibri"/>
                <a:cs typeface="Calibri"/>
                <a:sym typeface="Calibri"/>
              </a:rPr>
              <a:t>Human Rights</a:t>
            </a:r>
          </a:p>
          <a:p>
            <a:pPr indent="0" lvl="0" marL="0" marR="0" rtl="0" algn="ctr">
              <a:lnSpc>
                <a:spcPct val="100000"/>
              </a:lnSpc>
              <a:spcBef>
                <a:spcPts val="0"/>
              </a:spcBef>
              <a:spcAft>
                <a:spcPts val="0"/>
              </a:spcAft>
              <a:buClr>
                <a:srgbClr val="D3001D"/>
              </a:buClr>
              <a:buSzPct val="25000"/>
              <a:buFont typeface="Calibri"/>
              <a:buNone/>
            </a:pPr>
            <a:r>
              <a:rPr b="1" i="0" lang="en-US" sz="3200" u="none" cap="none" strike="noStrike">
                <a:solidFill>
                  <a:srgbClr val="D3001D"/>
                </a:solidFill>
                <a:latin typeface="Calibri"/>
                <a:ea typeface="Calibri"/>
                <a:cs typeface="Calibri"/>
                <a:sym typeface="Calibri"/>
              </a:rPr>
              <a:t>Medical</a:t>
            </a:r>
          </a:p>
          <a:p>
            <a:pPr indent="0" lvl="0" marL="0" marR="0" rtl="0" algn="ctr">
              <a:lnSpc>
                <a:spcPct val="100000"/>
              </a:lnSpc>
              <a:spcBef>
                <a:spcPts val="0"/>
              </a:spcBef>
              <a:spcAft>
                <a:spcPts val="0"/>
              </a:spcAft>
              <a:buClr>
                <a:srgbClr val="D3001D"/>
              </a:buClr>
              <a:buSzPct val="25000"/>
              <a:buFont typeface="Calibri"/>
              <a:buNone/>
            </a:pPr>
            <a:r>
              <a:rPr b="1" i="0" lang="en-US" sz="3200" u="none" cap="none" strike="noStrike">
                <a:solidFill>
                  <a:srgbClr val="3E893C"/>
                </a:solidFill>
                <a:latin typeface="Calibri"/>
                <a:ea typeface="Calibri"/>
                <a:cs typeface="Calibri"/>
                <a:sym typeface="Calibri"/>
              </a:rPr>
              <a:t>Microfinance</a:t>
            </a:r>
          </a:p>
        </p:txBody>
      </p:sp>
      <p:pic>
        <p:nvPicPr>
          <p:cNvPr id="91" name="Shape 91"/>
          <p:cNvPicPr preferRelativeResize="0"/>
          <p:nvPr/>
        </p:nvPicPr>
        <p:blipFill rotWithShape="1">
          <a:blip r:embed="rId5">
            <a:alphaModFix/>
          </a:blip>
          <a:srcRect b="0" l="0" r="0" t="0"/>
          <a:stretch/>
        </p:blipFill>
        <p:spPr>
          <a:xfrm>
            <a:off x="19086964" y="5029844"/>
            <a:ext cx="2133600" cy="1344300"/>
          </a:xfrm>
          <a:prstGeom prst="rect">
            <a:avLst/>
          </a:prstGeom>
          <a:noFill/>
          <a:ln>
            <a:noFill/>
          </a:ln>
        </p:spPr>
      </p:pic>
      <p:sp>
        <p:nvSpPr>
          <p:cNvPr id="92" name="Shape 92"/>
          <p:cNvSpPr txBox="1"/>
          <p:nvPr/>
        </p:nvSpPr>
        <p:spPr>
          <a:xfrm>
            <a:off x="18468195" y="3630351"/>
            <a:ext cx="3276600" cy="7695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292C2F"/>
              </a:buClr>
              <a:buSzPct val="25000"/>
              <a:buFont typeface="Calibri"/>
              <a:buNone/>
            </a:pPr>
            <a:r>
              <a:rPr b="1" i="0" lang="en-US" sz="4400" u="none" cap="none" strike="noStrike">
                <a:solidFill>
                  <a:srgbClr val="292C2F"/>
                </a:solidFill>
                <a:latin typeface="Calibri"/>
                <a:ea typeface="Calibri"/>
                <a:cs typeface="Calibri"/>
                <a:sym typeface="Calibri"/>
              </a:rPr>
              <a:t>Nicaragua</a:t>
            </a:r>
          </a:p>
        </p:txBody>
      </p:sp>
      <p:grpSp>
        <p:nvGrpSpPr>
          <p:cNvPr id="93" name="Shape 93"/>
          <p:cNvGrpSpPr/>
          <p:nvPr/>
        </p:nvGrpSpPr>
        <p:grpSpPr>
          <a:xfrm>
            <a:off x="10997161" y="3734956"/>
            <a:ext cx="3009016" cy="6655801"/>
            <a:chOff x="3164558" y="537462"/>
            <a:chExt cx="2663789" cy="6654471"/>
          </a:xfrm>
        </p:grpSpPr>
        <p:sp>
          <p:nvSpPr>
            <p:cNvPr id="94" name="Shape 94"/>
            <p:cNvSpPr txBox="1"/>
            <p:nvPr/>
          </p:nvSpPr>
          <p:spPr>
            <a:xfrm>
              <a:off x="3164558" y="537462"/>
              <a:ext cx="2663789" cy="76932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292C2F"/>
                </a:buClr>
                <a:buSzPct val="25000"/>
                <a:buFont typeface="Source Sans Pro"/>
                <a:buNone/>
              </a:pPr>
              <a:r>
                <a:rPr b="1" i="0" lang="en-US" sz="4400" u="none" cap="none" strike="noStrike">
                  <a:solidFill>
                    <a:srgbClr val="292C2F"/>
                  </a:solidFill>
                  <a:latin typeface="Source Sans Pro"/>
                  <a:ea typeface="Source Sans Pro"/>
                  <a:cs typeface="Source Sans Pro"/>
                  <a:sym typeface="Source Sans Pro"/>
                </a:rPr>
                <a:t>Honduras</a:t>
              </a:r>
            </a:p>
          </p:txBody>
        </p:sp>
        <p:pic>
          <p:nvPicPr>
            <p:cNvPr id="95" name="Shape 95"/>
            <p:cNvPicPr preferRelativeResize="0"/>
            <p:nvPr/>
          </p:nvPicPr>
          <p:blipFill rotWithShape="1">
            <a:blip r:embed="rId6">
              <a:alphaModFix/>
            </a:blip>
            <a:srcRect b="1291" l="1664" r="1664" t="1291"/>
            <a:stretch/>
          </p:blipFill>
          <p:spPr>
            <a:xfrm>
              <a:off x="3581400" y="1882688"/>
              <a:ext cx="1997075" cy="1342833"/>
            </a:xfrm>
            <a:prstGeom prst="rect">
              <a:avLst/>
            </a:prstGeom>
            <a:noFill/>
            <a:ln>
              <a:noFill/>
            </a:ln>
          </p:spPr>
        </p:pic>
        <p:sp>
          <p:nvSpPr>
            <p:cNvPr id="96" name="Shape 96"/>
            <p:cNvSpPr txBox="1"/>
            <p:nvPr/>
          </p:nvSpPr>
          <p:spPr>
            <a:xfrm>
              <a:off x="3424214" y="3376128"/>
              <a:ext cx="2330247" cy="381580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1E2061"/>
                </a:buClr>
                <a:buSzPct val="25000"/>
                <a:buFont typeface="Calibri"/>
                <a:buNone/>
              </a:pPr>
              <a:r>
                <a:rPr b="1" i="0" lang="en-US" sz="3200" u="none" cap="none" strike="noStrike">
                  <a:solidFill>
                    <a:srgbClr val="1E2061"/>
                  </a:solidFill>
                  <a:latin typeface="Calibri"/>
                  <a:ea typeface="Calibri"/>
                  <a:cs typeface="Calibri"/>
                  <a:sym typeface="Calibri"/>
                </a:rPr>
                <a:t>Business</a:t>
              </a:r>
            </a:p>
            <a:p>
              <a:pPr indent="0" lvl="0" marL="0" marR="0" rtl="0" algn="ctr">
                <a:lnSpc>
                  <a:spcPct val="100000"/>
                </a:lnSpc>
                <a:spcBef>
                  <a:spcPts val="0"/>
                </a:spcBef>
                <a:spcAft>
                  <a:spcPts val="0"/>
                </a:spcAft>
                <a:buClr>
                  <a:srgbClr val="6C1371"/>
                </a:buClr>
                <a:buSzPct val="25000"/>
                <a:buFont typeface="Calibri"/>
                <a:buNone/>
              </a:pPr>
              <a:r>
                <a:rPr b="1" i="0" lang="en-US" sz="3200" u="none" cap="none" strike="noStrike">
                  <a:solidFill>
                    <a:srgbClr val="6C1371"/>
                  </a:solidFill>
                  <a:latin typeface="Calibri"/>
                  <a:ea typeface="Calibri"/>
                  <a:cs typeface="Calibri"/>
                  <a:sym typeface="Calibri"/>
                </a:rPr>
                <a:t>Dental</a:t>
              </a:r>
            </a:p>
            <a:p>
              <a:pPr indent="0" lvl="0" marL="0" marR="0" rtl="0" algn="ctr">
                <a:lnSpc>
                  <a:spcPct val="100000"/>
                </a:lnSpc>
                <a:spcBef>
                  <a:spcPts val="0"/>
                </a:spcBef>
                <a:spcAft>
                  <a:spcPts val="0"/>
                </a:spcAft>
                <a:buClr>
                  <a:srgbClr val="851618"/>
                </a:buClr>
                <a:buSzPct val="25000"/>
                <a:buFont typeface="Calibri"/>
                <a:buNone/>
              </a:pPr>
              <a:r>
                <a:rPr b="1" i="0" lang="en-US" sz="3200" u="none" cap="none" strike="noStrike">
                  <a:solidFill>
                    <a:srgbClr val="851618"/>
                  </a:solidFill>
                  <a:latin typeface="Calibri"/>
                  <a:ea typeface="Calibri"/>
                  <a:cs typeface="Calibri"/>
                  <a:sym typeface="Calibri"/>
                </a:rPr>
                <a:t>Engineering</a:t>
              </a:r>
            </a:p>
            <a:p>
              <a:pPr indent="0" lvl="0" marL="0" marR="0" rtl="0" algn="ctr">
                <a:lnSpc>
                  <a:spcPct val="100000"/>
                </a:lnSpc>
                <a:spcBef>
                  <a:spcPts val="0"/>
                </a:spcBef>
                <a:spcAft>
                  <a:spcPts val="0"/>
                </a:spcAft>
                <a:buClr>
                  <a:srgbClr val="D3001D"/>
                </a:buClr>
                <a:buSzPct val="25000"/>
                <a:buFont typeface="Calibri"/>
                <a:buNone/>
              </a:pPr>
              <a:r>
                <a:rPr b="1" i="0" lang="en-US" sz="3200" u="none" cap="none" strike="noStrike">
                  <a:solidFill>
                    <a:srgbClr val="D3001D"/>
                  </a:solidFill>
                  <a:latin typeface="Calibri"/>
                  <a:ea typeface="Calibri"/>
                  <a:cs typeface="Calibri"/>
                  <a:sym typeface="Calibri"/>
                </a:rPr>
                <a:t>Medical</a:t>
              </a:r>
            </a:p>
            <a:p>
              <a:pPr indent="0" lvl="0" marL="0" marR="0" rtl="0" algn="ctr">
                <a:lnSpc>
                  <a:spcPct val="100000"/>
                </a:lnSpc>
                <a:spcBef>
                  <a:spcPts val="0"/>
                </a:spcBef>
                <a:spcAft>
                  <a:spcPts val="0"/>
                </a:spcAft>
                <a:buClr>
                  <a:srgbClr val="3E893C"/>
                </a:buClr>
                <a:buSzPct val="25000"/>
                <a:buFont typeface="Calibri"/>
                <a:buNone/>
              </a:pPr>
              <a:r>
                <a:rPr b="1" i="0" lang="en-US" sz="3200" u="none" cap="none" strike="noStrike">
                  <a:solidFill>
                    <a:srgbClr val="3E893C"/>
                  </a:solidFill>
                  <a:latin typeface="Calibri"/>
                  <a:ea typeface="Calibri"/>
                  <a:cs typeface="Calibri"/>
                  <a:sym typeface="Calibri"/>
                </a:rPr>
                <a:t>Microfinance</a:t>
              </a:r>
            </a:p>
            <a:p>
              <a:pPr indent="0" lvl="0" marL="0" marR="0" rtl="0" algn="ctr">
                <a:lnSpc>
                  <a:spcPct val="100000"/>
                </a:lnSpc>
                <a:spcBef>
                  <a:spcPts val="0"/>
                </a:spcBef>
                <a:spcAft>
                  <a:spcPts val="0"/>
                </a:spcAft>
                <a:buClr>
                  <a:srgbClr val="E0712E"/>
                </a:buClr>
                <a:buSzPct val="25000"/>
                <a:buFont typeface="Calibri"/>
                <a:buNone/>
              </a:pPr>
              <a:r>
                <a:rPr b="1" i="0" lang="en-US" sz="3200" u="none" cap="none" strike="noStrike">
                  <a:solidFill>
                    <a:srgbClr val="E0712E"/>
                  </a:solidFill>
                  <a:latin typeface="Calibri"/>
                  <a:ea typeface="Calibri"/>
                  <a:cs typeface="Calibri"/>
                  <a:sym typeface="Calibri"/>
                </a:rPr>
                <a:t>Public Health</a:t>
              </a:r>
            </a:p>
            <a:p>
              <a:pPr indent="0" lvl="0" marL="0" marR="0" rtl="0" algn="ctr">
                <a:lnSpc>
                  <a:spcPct val="100000"/>
                </a:lnSpc>
                <a:spcBef>
                  <a:spcPts val="0"/>
                </a:spcBef>
                <a:spcAft>
                  <a:spcPts val="0"/>
                </a:spcAft>
                <a:buClr>
                  <a:srgbClr val="1FA4A7"/>
                </a:buClr>
                <a:buSzPct val="25000"/>
                <a:buFont typeface="Calibri"/>
                <a:buNone/>
              </a:pPr>
              <a:r>
                <a:rPr b="1" i="0" lang="en-US" sz="3200" u="none" cap="none" strike="noStrike">
                  <a:solidFill>
                    <a:srgbClr val="1FA4A7"/>
                  </a:solidFill>
                  <a:latin typeface="Calibri"/>
                  <a:ea typeface="Calibri"/>
                  <a:cs typeface="Calibri"/>
                  <a:sym typeface="Calibri"/>
                </a:rPr>
                <a:t>Water</a:t>
              </a:r>
            </a:p>
            <a:p>
              <a:pPr indent="0" lvl="0" marL="0" marR="0" rtl="0" algn="ctr">
                <a:lnSpc>
                  <a:spcPct val="100000"/>
                </a:lnSpc>
                <a:spcBef>
                  <a:spcPts val="0"/>
                </a:spcBef>
                <a:spcAft>
                  <a:spcPts val="0"/>
                </a:spcAft>
                <a:buClr>
                  <a:srgbClr val="000000"/>
                </a:buClr>
                <a:buFont typeface="Arial"/>
                <a:buNone/>
              </a:pPr>
              <a:r>
                <a:t/>
              </a:r>
              <a:endParaRPr b="1" i="0" sz="1800" u="none" cap="none" strike="noStrike">
                <a:solidFill>
                  <a:srgbClr val="9A0000"/>
                </a:solidFill>
                <a:latin typeface="Calibri"/>
                <a:ea typeface="Calibri"/>
                <a:cs typeface="Calibri"/>
                <a:sym typeface="Calibri"/>
              </a:endParaRPr>
            </a:p>
          </p:txBody>
        </p:sp>
      </p:grpSp>
      <p:sp>
        <p:nvSpPr>
          <p:cNvPr id="97" name="Shape 97"/>
          <p:cNvSpPr txBox="1"/>
          <p:nvPr/>
        </p:nvSpPr>
        <p:spPr>
          <a:xfrm>
            <a:off x="6842648" y="2455380"/>
            <a:ext cx="15954000" cy="708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292C2F"/>
              </a:buClr>
              <a:buSzPct val="25000"/>
              <a:buFont typeface="Source Sans Pro"/>
              <a:buNone/>
            </a:pPr>
            <a:r>
              <a:rPr b="1" i="0" lang="en-US" sz="4000" u="none" cap="none" strike="noStrike">
                <a:solidFill>
                  <a:srgbClr val="292C2F"/>
                </a:solidFill>
                <a:latin typeface="Source Sans Pro"/>
                <a:ea typeface="Source Sans Pro"/>
                <a:cs typeface="Source Sans Pro"/>
                <a:sym typeface="Source Sans Pro"/>
              </a:rPr>
              <a:t>Programs offered in each country</a:t>
            </a:r>
          </a:p>
        </p:txBody>
      </p:sp>
      <p:cxnSp>
        <p:nvCxnSpPr>
          <p:cNvPr id="98" name="Shape 98"/>
          <p:cNvCxnSpPr/>
          <p:nvPr/>
        </p:nvCxnSpPr>
        <p:spPr>
          <a:xfrm>
            <a:off x="7058782" y="3752982"/>
            <a:ext cx="0" cy="6356700"/>
          </a:xfrm>
          <a:prstGeom prst="straightConnector1">
            <a:avLst/>
          </a:prstGeom>
          <a:noFill/>
          <a:ln cap="flat" cmpd="sng" w="12700">
            <a:solidFill>
              <a:srgbClr val="D5D9D9"/>
            </a:solidFill>
            <a:prstDash val="solid"/>
            <a:miter/>
            <a:headEnd len="med" w="med" type="none"/>
            <a:tailEnd len="med" w="med" type="none"/>
          </a:ln>
        </p:spPr>
      </p:cxnSp>
      <p:cxnSp>
        <p:nvCxnSpPr>
          <p:cNvPr id="99" name="Shape 99"/>
          <p:cNvCxnSpPr/>
          <p:nvPr/>
        </p:nvCxnSpPr>
        <p:spPr>
          <a:xfrm>
            <a:off x="22607337" y="3734932"/>
            <a:ext cx="0" cy="6356700"/>
          </a:xfrm>
          <a:prstGeom prst="straightConnector1">
            <a:avLst/>
          </a:prstGeom>
          <a:noFill/>
          <a:ln cap="flat" cmpd="sng" w="12700">
            <a:solidFill>
              <a:srgbClr val="D5D9D9"/>
            </a:solidFill>
            <a:prstDash val="solid"/>
            <a:miter/>
            <a:headEnd len="med" w="med" type="none"/>
            <a:tailEnd len="med" w="med" type="none"/>
          </a:ln>
        </p:spPr>
      </p:cxnSp>
      <p:sp>
        <p:nvSpPr>
          <p:cNvPr id="100" name="Shape 100"/>
          <p:cNvSpPr txBox="1"/>
          <p:nvPr/>
        </p:nvSpPr>
        <p:spPr>
          <a:xfrm>
            <a:off x="18853109" y="6755010"/>
            <a:ext cx="2569800" cy="10773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3001D"/>
              </a:buClr>
              <a:buSzPct val="25000"/>
              <a:buFont typeface="Calibri"/>
              <a:buNone/>
            </a:pPr>
            <a:r>
              <a:rPr b="1" i="0" lang="en-US" sz="3200" u="none" cap="none" strike="noStrike">
                <a:solidFill>
                  <a:srgbClr val="D3001D"/>
                </a:solidFill>
                <a:latin typeface="Calibri"/>
                <a:ea typeface="Calibri"/>
                <a:cs typeface="Calibri"/>
                <a:sym typeface="Calibri"/>
              </a:rPr>
              <a:t>Medical</a:t>
            </a:r>
          </a:p>
          <a:p>
            <a:pPr lvl="0" rtl="0" algn="ctr">
              <a:spcBef>
                <a:spcPts val="0"/>
              </a:spcBef>
              <a:buClr>
                <a:srgbClr val="6C1371"/>
              </a:buClr>
              <a:buSzPct val="25000"/>
              <a:buFont typeface="Calibri"/>
              <a:buNone/>
            </a:pPr>
            <a:r>
              <a:rPr b="1" lang="en-US" sz="3200">
                <a:solidFill>
                  <a:srgbClr val="6C1371"/>
                </a:solidFill>
                <a:latin typeface="Calibri"/>
                <a:ea typeface="Calibri"/>
                <a:cs typeface="Calibri"/>
                <a:sym typeface="Calibri"/>
              </a:rPr>
              <a:t>Dental</a:t>
            </a:r>
          </a:p>
          <a:p>
            <a:pPr indent="0" lvl="0" marL="0" marR="0" rtl="0" algn="ctr">
              <a:lnSpc>
                <a:spcPct val="100000"/>
              </a:lnSpc>
              <a:spcBef>
                <a:spcPts val="0"/>
              </a:spcBef>
              <a:spcAft>
                <a:spcPts val="0"/>
              </a:spcAft>
              <a:buClr>
                <a:srgbClr val="E0712E"/>
              </a:buClr>
              <a:buSzPct val="25000"/>
              <a:buFont typeface="Calibri"/>
              <a:buNone/>
            </a:pPr>
            <a:r>
              <a:rPr b="1" i="0" lang="en-US" sz="3200" u="none" cap="none" strike="noStrike">
                <a:solidFill>
                  <a:srgbClr val="E0712E"/>
                </a:solidFill>
                <a:latin typeface="Calibri"/>
                <a:ea typeface="Calibri"/>
                <a:cs typeface="Calibri"/>
                <a:sym typeface="Calibri"/>
              </a:rPr>
              <a:t>Public Health</a:t>
            </a:r>
          </a:p>
          <a:p>
            <a:pPr lvl="0" rtl="0" algn="ctr">
              <a:spcBef>
                <a:spcPts val="0"/>
              </a:spcBef>
              <a:buClr>
                <a:srgbClr val="1FA4A7"/>
              </a:buClr>
              <a:buSzPct val="25000"/>
              <a:buFont typeface="Calibri"/>
              <a:buNone/>
            </a:pPr>
            <a:r>
              <a:rPr b="1" lang="en-US" sz="3200">
                <a:solidFill>
                  <a:srgbClr val="1FA4A7"/>
                </a:solidFill>
                <a:latin typeface="Calibri"/>
                <a:ea typeface="Calibri"/>
                <a:cs typeface="Calibri"/>
                <a:sym typeface="Calibri"/>
              </a:rPr>
              <a:t>Water</a:t>
            </a:r>
          </a:p>
        </p:txBody>
      </p:sp>
      <p:sp>
        <p:nvSpPr>
          <p:cNvPr id="101" name="Shape 101"/>
          <p:cNvSpPr txBox="1"/>
          <p:nvPr/>
        </p:nvSpPr>
        <p:spPr>
          <a:xfrm>
            <a:off x="442850" y="4961625"/>
            <a:ext cx="6476100" cy="3000000"/>
          </a:xfrm>
          <a:prstGeom prst="rect">
            <a:avLst/>
          </a:prstGeom>
          <a:noFill/>
          <a:ln>
            <a:noFill/>
          </a:ln>
        </p:spPr>
        <p:txBody>
          <a:bodyPr anchorCtr="0" anchor="ctr" bIns="91425" lIns="91425" rIns="91425" tIns="91425">
            <a:noAutofit/>
          </a:bodyPr>
          <a:lstStyle/>
          <a:p>
            <a:pPr lvl="0" rtl="0">
              <a:lnSpc>
                <a:spcPct val="90000"/>
              </a:lnSpc>
              <a:spcBef>
                <a:spcPts val="0"/>
              </a:spcBef>
              <a:buSzPct val="34375"/>
              <a:buNone/>
            </a:pPr>
            <a:r>
              <a:rPr b="1" lang="en-US" sz="3200">
                <a:solidFill>
                  <a:srgbClr val="76B031"/>
                </a:solidFill>
                <a:latin typeface="Source Sans Pro"/>
                <a:ea typeface="Source Sans Pro"/>
                <a:cs typeface="Source Sans Pro"/>
                <a:sym typeface="Source Sans Pro"/>
              </a:rPr>
              <a:t>COUNTRIES SELECTED BASED ON:</a:t>
            </a:r>
          </a:p>
          <a:p>
            <a:pPr indent="-431800" lvl="0" marL="457200" rtl="0">
              <a:lnSpc>
                <a:spcPct val="90000"/>
              </a:lnSpc>
              <a:spcBef>
                <a:spcPts val="0"/>
              </a:spcBef>
              <a:buClr>
                <a:srgbClr val="34373A"/>
              </a:buClr>
              <a:buSzPct val="100000"/>
              <a:buFont typeface="Source Sans Pro"/>
              <a:buChar char="●"/>
            </a:pPr>
            <a:r>
              <a:rPr b="1" lang="en-US" sz="3200">
                <a:solidFill>
                  <a:srgbClr val="34373A"/>
                </a:solidFill>
                <a:latin typeface="Source Sans Pro"/>
                <a:ea typeface="Source Sans Pro"/>
                <a:cs typeface="Source Sans Pro"/>
                <a:sym typeface="Source Sans Pro"/>
              </a:rPr>
              <a:t>Large need in rural areas</a:t>
            </a:r>
          </a:p>
          <a:p>
            <a:pPr indent="-431800" lvl="0" marL="457200" rtl="0">
              <a:lnSpc>
                <a:spcPct val="90000"/>
              </a:lnSpc>
              <a:spcBef>
                <a:spcPts val="0"/>
              </a:spcBef>
              <a:buClr>
                <a:srgbClr val="34373A"/>
              </a:buClr>
              <a:buSzPct val="100000"/>
              <a:buFont typeface="Source Sans Pro"/>
              <a:buChar char="●"/>
            </a:pPr>
            <a:r>
              <a:rPr b="1" lang="en-US" sz="3200">
                <a:solidFill>
                  <a:srgbClr val="34373A"/>
                </a:solidFill>
                <a:latin typeface="Source Sans Pro"/>
                <a:ea typeface="Source Sans Pro"/>
                <a:cs typeface="Source Sans Pro"/>
                <a:sym typeface="Source Sans Pro"/>
              </a:rPr>
              <a:t>Strong community partnerships</a:t>
            </a:r>
          </a:p>
          <a:p>
            <a:pPr indent="-431800" lvl="0" marL="457200" rtl="0">
              <a:lnSpc>
                <a:spcPct val="90000"/>
              </a:lnSpc>
              <a:spcBef>
                <a:spcPts val="0"/>
              </a:spcBef>
              <a:buClr>
                <a:srgbClr val="34373A"/>
              </a:buClr>
              <a:buSzPct val="100000"/>
              <a:buFont typeface="Source Sans Pro"/>
              <a:buChar char="●"/>
            </a:pPr>
            <a:r>
              <a:rPr b="1" lang="en-US" sz="3200">
                <a:solidFill>
                  <a:srgbClr val="34373A"/>
                </a:solidFill>
                <a:latin typeface="Source Sans Pro"/>
                <a:ea typeface="Source Sans Pro"/>
                <a:cs typeface="Source Sans Pro"/>
                <a:sym typeface="Source Sans Pro"/>
              </a:rPr>
              <a:t>Logistically feasible</a:t>
            </a:r>
          </a:p>
          <a:p>
            <a:pPr indent="-431800" lvl="0" marL="457200" rtl="0">
              <a:lnSpc>
                <a:spcPct val="90000"/>
              </a:lnSpc>
              <a:spcBef>
                <a:spcPts val="0"/>
              </a:spcBef>
              <a:buClr>
                <a:srgbClr val="34373A"/>
              </a:buClr>
              <a:buSzPct val="100000"/>
              <a:buFont typeface="Source Sans Pro"/>
              <a:buChar char="●"/>
            </a:pPr>
            <a:r>
              <a:rPr b="1" lang="en-US" sz="3200">
                <a:solidFill>
                  <a:srgbClr val="34373A"/>
                </a:solidFill>
                <a:latin typeface="Source Sans Pro"/>
                <a:ea typeface="Source Sans Pro"/>
                <a:cs typeface="Source Sans Pro"/>
                <a:sym typeface="Source Sans Pro"/>
              </a:rPr>
              <a:t>Safe for volunteers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idx="12" type="sldNum"/>
          </p:nvPr>
        </p:nvSpPr>
        <p:spPr>
          <a:xfrm>
            <a:off x="23334376" y="12729388"/>
            <a:ext cx="283800" cy="4697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107" name="Shape 107"/>
          <p:cNvSpPr txBox="1"/>
          <p:nvPr>
            <p:ph type="title"/>
          </p:nvPr>
        </p:nvSpPr>
        <p:spPr>
          <a:xfrm>
            <a:off x="907741" y="624991"/>
            <a:ext cx="17405700" cy="569400"/>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PROGRAMS AND COUNTRIES</a:t>
            </a:r>
          </a:p>
        </p:txBody>
      </p:sp>
      <p:cxnSp>
        <p:nvCxnSpPr>
          <p:cNvPr id="108" name="Shape 108"/>
          <p:cNvCxnSpPr/>
          <p:nvPr/>
        </p:nvCxnSpPr>
        <p:spPr>
          <a:xfrm>
            <a:off x="12440074" y="13499431"/>
            <a:ext cx="721799" cy="0"/>
          </a:xfrm>
          <a:prstGeom prst="straightConnector1">
            <a:avLst/>
          </a:prstGeom>
          <a:noFill/>
          <a:ln cap="flat" cmpd="sng" w="57150">
            <a:solidFill>
              <a:srgbClr val="76B031"/>
            </a:solidFill>
            <a:prstDash val="solid"/>
            <a:miter/>
            <a:headEnd len="med" w="med" type="none"/>
            <a:tailEnd len="med" w="med" type="none"/>
          </a:ln>
        </p:spPr>
      </p:cxnSp>
      <p:pic>
        <p:nvPicPr>
          <p:cNvPr id="109" name="Shape 109"/>
          <p:cNvPicPr preferRelativeResize="0"/>
          <p:nvPr/>
        </p:nvPicPr>
        <p:blipFill rotWithShape="1">
          <a:blip r:embed="rId3">
            <a:alphaModFix/>
          </a:blip>
          <a:srcRect b="0" l="0" r="0" t="0"/>
          <a:stretch/>
        </p:blipFill>
        <p:spPr>
          <a:xfrm>
            <a:off x="7889260" y="5056387"/>
            <a:ext cx="1905000" cy="1347900"/>
          </a:xfrm>
          <a:prstGeom prst="rect">
            <a:avLst/>
          </a:prstGeom>
          <a:noFill/>
          <a:ln>
            <a:noFill/>
          </a:ln>
        </p:spPr>
      </p:pic>
      <p:pic>
        <p:nvPicPr>
          <p:cNvPr id="110" name="Shape 110"/>
          <p:cNvPicPr preferRelativeResize="0"/>
          <p:nvPr/>
        </p:nvPicPr>
        <p:blipFill rotWithShape="1">
          <a:blip r:embed="rId4">
            <a:alphaModFix/>
          </a:blip>
          <a:srcRect b="0" l="0" r="0" t="0"/>
          <a:stretch/>
        </p:blipFill>
        <p:spPr>
          <a:xfrm>
            <a:off x="15524612" y="5056387"/>
            <a:ext cx="2016000" cy="1344600"/>
          </a:xfrm>
          <a:prstGeom prst="rect">
            <a:avLst/>
          </a:prstGeom>
          <a:noFill/>
          <a:ln>
            <a:noFill/>
          </a:ln>
        </p:spPr>
      </p:pic>
      <p:sp>
        <p:nvSpPr>
          <p:cNvPr id="111" name="Shape 111"/>
          <p:cNvSpPr txBox="1"/>
          <p:nvPr/>
        </p:nvSpPr>
        <p:spPr>
          <a:xfrm>
            <a:off x="7851160" y="3741280"/>
            <a:ext cx="1905000" cy="7695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404040"/>
              </a:buClr>
              <a:buSzPct val="25000"/>
              <a:buFont typeface="Source Sans Pro"/>
              <a:buNone/>
            </a:pPr>
            <a:r>
              <a:rPr b="1" i="0" lang="en-US" sz="4400" u="none" cap="none" strike="noStrike">
                <a:solidFill>
                  <a:srgbClr val="404040"/>
                </a:solidFill>
                <a:latin typeface="Source Sans Pro"/>
                <a:ea typeface="Source Sans Pro"/>
                <a:cs typeface="Source Sans Pro"/>
                <a:sym typeface="Source Sans Pro"/>
              </a:rPr>
              <a:t>Ghana</a:t>
            </a:r>
          </a:p>
        </p:txBody>
      </p:sp>
      <p:sp>
        <p:nvSpPr>
          <p:cNvPr id="112" name="Shape 112"/>
          <p:cNvSpPr txBox="1"/>
          <p:nvPr/>
        </p:nvSpPr>
        <p:spPr>
          <a:xfrm>
            <a:off x="14893371" y="3734932"/>
            <a:ext cx="3029100" cy="7695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404040"/>
              </a:buClr>
              <a:buSzPct val="25000"/>
              <a:buFont typeface="Source Sans Pro"/>
              <a:buNone/>
            </a:pPr>
            <a:r>
              <a:rPr b="1" i="0" lang="en-US" sz="4400" u="none" cap="none" strike="noStrike">
                <a:solidFill>
                  <a:srgbClr val="404040"/>
                </a:solidFill>
                <a:latin typeface="Source Sans Pro"/>
                <a:ea typeface="Source Sans Pro"/>
                <a:cs typeface="Source Sans Pro"/>
                <a:sym typeface="Source Sans Pro"/>
              </a:rPr>
              <a:t>Panama</a:t>
            </a:r>
          </a:p>
        </p:txBody>
      </p:sp>
      <p:sp>
        <p:nvSpPr>
          <p:cNvPr id="113" name="Shape 113"/>
          <p:cNvSpPr txBox="1"/>
          <p:nvPr/>
        </p:nvSpPr>
        <p:spPr>
          <a:xfrm>
            <a:off x="7584460" y="6732785"/>
            <a:ext cx="2438400" cy="2062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C1371"/>
              </a:buClr>
              <a:buSzPct val="25000"/>
              <a:buFont typeface="Calibri"/>
              <a:buNone/>
            </a:pPr>
            <a:r>
              <a:rPr b="1" i="0" lang="en-US" sz="3200" u="none" cap="none" strike="noStrike">
                <a:solidFill>
                  <a:srgbClr val="6C1371"/>
                </a:solidFill>
                <a:latin typeface="Calibri"/>
                <a:ea typeface="Calibri"/>
                <a:cs typeface="Calibri"/>
                <a:sym typeface="Calibri"/>
              </a:rPr>
              <a:t>Dental</a:t>
            </a:r>
          </a:p>
          <a:p>
            <a:pPr indent="0" lvl="0" marL="0" marR="0" rtl="0" algn="ctr">
              <a:lnSpc>
                <a:spcPct val="100000"/>
              </a:lnSpc>
              <a:spcBef>
                <a:spcPts val="0"/>
              </a:spcBef>
              <a:spcAft>
                <a:spcPts val="0"/>
              </a:spcAft>
              <a:buClr>
                <a:srgbClr val="D3001D"/>
              </a:buClr>
              <a:buSzPct val="25000"/>
              <a:buFont typeface="Calibri"/>
              <a:buNone/>
            </a:pPr>
            <a:r>
              <a:rPr b="1" i="0" lang="en-US" sz="3200" u="none" cap="none" strike="noStrike">
                <a:solidFill>
                  <a:srgbClr val="D3001D"/>
                </a:solidFill>
                <a:latin typeface="Calibri"/>
                <a:ea typeface="Calibri"/>
                <a:cs typeface="Calibri"/>
                <a:sym typeface="Calibri"/>
              </a:rPr>
              <a:t>Medical</a:t>
            </a:r>
          </a:p>
          <a:p>
            <a:pPr indent="0" lvl="0" marL="0" marR="0" rtl="0" algn="ctr">
              <a:lnSpc>
                <a:spcPct val="100000"/>
              </a:lnSpc>
              <a:spcBef>
                <a:spcPts val="0"/>
              </a:spcBef>
              <a:spcAft>
                <a:spcPts val="0"/>
              </a:spcAft>
              <a:buClr>
                <a:srgbClr val="3E893C"/>
              </a:buClr>
              <a:buSzPct val="25000"/>
              <a:buFont typeface="Calibri"/>
              <a:buNone/>
            </a:pPr>
            <a:r>
              <a:rPr b="1" i="0" lang="en-US" sz="3200" u="none" cap="none" strike="noStrike">
                <a:solidFill>
                  <a:srgbClr val="3E893C"/>
                </a:solidFill>
                <a:latin typeface="Calibri"/>
                <a:ea typeface="Calibri"/>
                <a:cs typeface="Calibri"/>
                <a:sym typeface="Calibri"/>
              </a:rPr>
              <a:t>Microfinance</a:t>
            </a:r>
          </a:p>
          <a:p>
            <a:pPr indent="0" lvl="0" marL="0" marR="0" rtl="0" algn="ctr">
              <a:lnSpc>
                <a:spcPct val="100000"/>
              </a:lnSpc>
              <a:spcBef>
                <a:spcPts val="0"/>
              </a:spcBef>
              <a:spcAft>
                <a:spcPts val="0"/>
              </a:spcAft>
              <a:buClr>
                <a:srgbClr val="1FA4A7"/>
              </a:buClr>
              <a:buSzPct val="25000"/>
              <a:buFont typeface="Calibri"/>
              <a:buNone/>
            </a:pPr>
            <a:r>
              <a:rPr b="1" i="0" lang="en-US" sz="3200" u="none" cap="none" strike="noStrike">
                <a:solidFill>
                  <a:srgbClr val="1FA4A7"/>
                </a:solidFill>
                <a:latin typeface="Calibri"/>
                <a:ea typeface="Calibri"/>
                <a:cs typeface="Calibri"/>
                <a:sym typeface="Calibri"/>
              </a:rPr>
              <a:t>Water</a:t>
            </a:r>
          </a:p>
        </p:txBody>
      </p:sp>
      <p:sp>
        <p:nvSpPr>
          <p:cNvPr id="114" name="Shape 114"/>
          <p:cNvSpPr txBox="1"/>
          <p:nvPr/>
        </p:nvSpPr>
        <p:spPr>
          <a:xfrm>
            <a:off x="15113450" y="6732785"/>
            <a:ext cx="2895600" cy="25545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1E2061"/>
              </a:buClr>
              <a:buSzPct val="25000"/>
              <a:buFont typeface="Calibri"/>
              <a:buNone/>
            </a:pPr>
            <a:r>
              <a:rPr b="1" i="0" lang="en-US" sz="3200" u="none" cap="none" strike="noStrike">
                <a:solidFill>
                  <a:srgbClr val="1E2061"/>
                </a:solidFill>
                <a:latin typeface="Calibri"/>
                <a:ea typeface="Calibri"/>
                <a:cs typeface="Calibri"/>
                <a:sym typeface="Calibri"/>
              </a:rPr>
              <a:t>Business</a:t>
            </a:r>
          </a:p>
          <a:p>
            <a:pPr indent="0" lvl="0" marL="0" marR="0" rtl="0" algn="ctr">
              <a:lnSpc>
                <a:spcPct val="100000"/>
              </a:lnSpc>
              <a:spcBef>
                <a:spcPts val="0"/>
              </a:spcBef>
              <a:spcAft>
                <a:spcPts val="0"/>
              </a:spcAft>
              <a:buClr>
                <a:srgbClr val="6C1371"/>
              </a:buClr>
              <a:buSzPct val="25000"/>
              <a:buFont typeface="Calibri"/>
              <a:buNone/>
            </a:pPr>
            <a:r>
              <a:rPr b="1" i="0" lang="en-US" sz="3200" u="none" cap="none" strike="noStrike">
                <a:solidFill>
                  <a:srgbClr val="6C1371"/>
                </a:solidFill>
                <a:latin typeface="Calibri"/>
                <a:ea typeface="Calibri"/>
                <a:cs typeface="Calibri"/>
                <a:sym typeface="Calibri"/>
              </a:rPr>
              <a:t>Dental</a:t>
            </a:r>
          </a:p>
          <a:p>
            <a:pPr indent="0" lvl="0" marL="0" marR="0" rtl="0" algn="ctr">
              <a:lnSpc>
                <a:spcPct val="100000"/>
              </a:lnSpc>
              <a:spcBef>
                <a:spcPts val="0"/>
              </a:spcBef>
              <a:spcAft>
                <a:spcPts val="0"/>
              </a:spcAft>
              <a:buClr>
                <a:srgbClr val="78B237"/>
              </a:buClr>
              <a:buSzPct val="25000"/>
              <a:buFont typeface="Calibri"/>
              <a:buNone/>
            </a:pPr>
            <a:r>
              <a:rPr b="1" i="0" lang="en-US" sz="3200" u="none" cap="none" strike="noStrike">
                <a:solidFill>
                  <a:srgbClr val="78B237"/>
                </a:solidFill>
                <a:latin typeface="Calibri"/>
                <a:ea typeface="Calibri"/>
                <a:cs typeface="Calibri"/>
                <a:sym typeface="Calibri"/>
              </a:rPr>
              <a:t>Environmental</a:t>
            </a:r>
          </a:p>
          <a:p>
            <a:pPr indent="0" lvl="0" marL="0" marR="0" rtl="0" algn="ctr">
              <a:lnSpc>
                <a:spcPct val="100000"/>
              </a:lnSpc>
              <a:spcBef>
                <a:spcPts val="0"/>
              </a:spcBef>
              <a:spcAft>
                <a:spcPts val="0"/>
              </a:spcAft>
              <a:buClr>
                <a:srgbClr val="530739"/>
              </a:buClr>
              <a:buSzPct val="25000"/>
              <a:buFont typeface="Calibri"/>
              <a:buNone/>
            </a:pPr>
            <a:r>
              <a:rPr b="1" i="0" lang="en-US" sz="3200" u="none" cap="none" strike="noStrike">
                <a:solidFill>
                  <a:srgbClr val="530739"/>
                </a:solidFill>
                <a:latin typeface="Calibri"/>
                <a:ea typeface="Calibri"/>
                <a:cs typeface="Calibri"/>
                <a:sym typeface="Calibri"/>
              </a:rPr>
              <a:t>Human Rights</a:t>
            </a:r>
          </a:p>
          <a:p>
            <a:pPr indent="0" lvl="0" marL="0" marR="0" rtl="0" algn="ctr">
              <a:lnSpc>
                <a:spcPct val="100000"/>
              </a:lnSpc>
              <a:spcBef>
                <a:spcPts val="0"/>
              </a:spcBef>
              <a:spcAft>
                <a:spcPts val="0"/>
              </a:spcAft>
              <a:buClr>
                <a:srgbClr val="D3001D"/>
              </a:buClr>
              <a:buSzPct val="25000"/>
              <a:buFont typeface="Calibri"/>
              <a:buNone/>
            </a:pPr>
            <a:r>
              <a:rPr b="1" i="0" lang="en-US" sz="3200" u="none" cap="none" strike="noStrike">
                <a:solidFill>
                  <a:srgbClr val="D3001D"/>
                </a:solidFill>
                <a:latin typeface="Calibri"/>
                <a:ea typeface="Calibri"/>
                <a:cs typeface="Calibri"/>
                <a:sym typeface="Calibri"/>
              </a:rPr>
              <a:t>Medical</a:t>
            </a:r>
          </a:p>
          <a:p>
            <a:pPr indent="0" lvl="0" marL="0" marR="0" rtl="0" algn="ctr">
              <a:lnSpc>
                <a:spcPct val="100000"/>
              </a:lnSpc>
              <a:spcBef>
                <a:spcPts val="0"/>
              </a:spcBef>
              <a:spcAft>
                <a:spcPts val="0"/>
              </a:spcAft>
              <a:buClr>
                <a:srgbClr val="D3001D"/>
              </a:buClr>
              <a:buSzPct val="25000"/>
              <a:buFont typeface="Calibri"/>
              <a:buNone/>
            </a:pPr>
            <a:r>
              <a:rPr b="1" i="0" lang="en-US" sz="3200" u="none" cap="none" strike="noStrike">
                <a:solidFill>
                  <a:srgbClr val="3E893C"/>
                </a:solidFill>
                <a:latin typeface="Calibri"/>
                <a:ea typeface="Calibri"/>
                <a:cs typeface="Calibri"/>
                <a:sym typeface="Calibri"/>
              </a:rPr>
              <a:t>Microfinance</a:t>
            </a:r>
          </a:p>
        </p:txBody>
      </p:sp>
      <p:pic>
        <p:nvPicPr>
          <p:cNvPr id="115" name="Shape 115"/>
          <p:cNvPicPr preferRelativeResize="0"/>
          <p:nvPr/>
        </p:nvPicPr>
        <p:blipFill rotWithShape="1">
          <a:blip r:embed="rId5">
            <a:alphaModFix/>
          </a:blip>
          <a:srcRect b="0" l="0" r="0" t="0"/>
          <a:stretch/>
        </p:blipFill>
        <p:spPr>
          <a:xfrm>
            <a:off x="19086964" y="5029844"/>
            <a:ext cx="2133600" cy="1344300"/>
          </a:xfrm>
          <a:prstGeom prst="rect">
            <a:avLst/>
          </a:prstGeom>
          <a:noFill/>
          <a:ln>
            <a:noFill/>
          </a:ln>
        </p:spPr>
      </p:pic>
      <p:sp>
        <p:nvSpPr>
          <p:cNvPr id="116" name="Shape 116"/>
          <p:cNvSpPr txBox="1"/>
          <p:nvPr/>
        </p:nvSpPr>
        <p:spPr>
          <a:xfrm>
            <a:off x="18468195" y="3630351"/>
            <a:ext cx="3276600" cy="7695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292C2F"/>
              </a:buClr>
              <a:buSzPct val="25000"/>
              <a:buFont typeface="Calibri"/>
              <a:buNone/>
            </a:pPr>
            <a:r>
              <a:rPr b="1" i="0" lang="en-US" sz="4400" u="none" cap="none" strike="noStrike">
                <a:solidFill>
                  <a:srgbClr val="292C2F"/>
                </a:solidFill>
                <a:latin typeface="Calibri"/>
                <a:ea typeface="Calibri"/>
                <a:cs typeface="Calibri"/>
                <a:sym typeface="Calibri"/>
              </a:rPr>
              <a:t>Nicaragua</a:t>
            </a:r>
          </a:p>
        </p:txBody>
      </p:sp>
      <p:grpSp>
        <p:nvGrpSpPr>
          <p:cNvPr id="117" name="Shape 117"/>
          <p:cNvGrpSpPr/>
          <p:nvPr/>
        </p:nvGrpSpPr>
        <p:grpSpPr>
          <a:xfrm>
            <a:off x="10997161" y="3734956"/>
            <a:ext cx="3008915" cy="6655696"/>
            <a:chOff x="3164558" y="537462"/>
            <a:chExt cx="2663700" cy="6654366"/>
          </a:xfrm>
        </p:grpSpPr>
        <p:sp>
          <p:nvSpPr>
            <p:cNvPr id="118" name="Shape 118"/>
            <p:cNvSpPr txBox="1"/>
            <p:nvPr/>
          </p:nvSpPr>
          <p:spPr>
            <a:xfrm>
              <a:off x="3164558" y="537462"/>
              <a:ext cx="2663700" cy="769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292C2F"/>
                </a:buClr>
                <a:buSzPct val="25000"/>
                <a:buFont typeface="Source Sans Pro"/>
                <a:buNone/>
              </a:pPr>
              <a:r>
                <a:rPr b="1" i="0" lang="en-US" sz="4400" u="none" cap="none" strike="noStrike">
                  <a:solidFill>
                    <a:srgbClr val="292C2F"/>
                  </a:solidFill>
                  <a:latin typeface="Source Sans Pro"/>
                  <a:ea typeface="Source Sans Pro"/>
                  <a:cs typeface="Source Sans Pro"/>
                  <a:sym typeface="Source Sans Pro"/>
                </a:rPr>
                <a:t>Honduras</a:t>
              </a:r>
            </a:p>
          </p:txBody>
        </p:sp>
        <p:pic>
          <p:nvPicPr>
            <p:cNvPr id="119" name="Shape 119"/>
            <p:cNvPicPr preferRelativeResize="0"/>
            <p:nvPr/>
          </p:nvPicPr>
          <p:blipFill rotWithShape="1">
            <a:blip r:embed="rId6">
              <a:alphaModFix/>
            </a:blip>
            <a:srcRect b="1285" l="1662" r="1662" t="1295"/>
            <a:stretch/>
          </p:blipFill>
          <p:spPr>
            <a:xfrm>
              <a:off x="3581400" y="1882688"/>
              <a:ext cx="1997100" cy="1342800"/>
            </a:xfrm>
            <a:prstGeom prst="rect">
              <a:avLst/>
            </a:prstGeom>
            <a:noFill/>
            <a:ln>
              <a:noFill/>
            </a:ln>
          </p:spPr>
        </p:pic>
        <p:sp>
          <p:nvSpPr>
            <p:cNvPr id="120" name="Shape 120"/>
            <p:cNvSpPr txBox="1"/>
            <p:nvPr/>
          </p:nvSpPr>
          <p:spPr>
            <a:xfrm>
              <a:off x="3424214" y="3376128"/>
              <a:ext cx="2330100" cy="3815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1E2061"/>
                </a:buClr>
                <a:buSzPct val="25000"/>
                <a:buFont typeface="Calibri"/>
                <a:buNone/>
              </a:pPr>
              <a:r>
                <a:rPr b="1" i="0" lang="en-US" sz="3200" u="none" cap="none" strike="noStrike">
                  <a:solidFill>
                    <a:srgbClr val="1E2061"/>
                  </a:solidFill>
                  <a:latin typeface="Calibri"/>
                  <a:ea typeface="Calibri"/>
                  <a:cs typeface="Calibri"/>
                  <a:sym typeface="Calibri"/>
                </a:rPr>
                <a:t>Business</a:t>
              </a:r>
            </a:p>
            <a:p>
              <a:pPr indent="0" lvl="0" marL="0" marR="0" rtl="0" algn="ctr">
                <a:lnSpc>
                  <a:spcPct val="100000"/>
                </a:lnSpc>
                <a:spcBef>
                  <a:spcPts val="0"/>
                </a:spcBef>
                <a:spcAft>
                  <a:spcPts val="0"/>
                </a:spcAft>
                <a:buClr>
                  <a:srgbClr val="6C1371"/>
                </a:buClr>
                <a:buSzPct val="25000"/>
                <a:buFont typeface="Calibri"/>
                <a:buNone/>
              </a:pPr>
              <a:r>
                <a:rPr b="1" i="0" lang="en-US" sz="3200" u="none" cap="none" strike="noStrike">
                  <a:solidFill>
                    <a:srgbClr val="6C1371"/>
                  </a:solidFill>
                  <a:latin typeface="Calibri"/>
                  <a:ea typeface="Calibri"/>
                  <a:cs typeface="Calibri"/>
                  <a:sym typeface="Calibri"/>
                </a:rPr>
                <a:t>Dental</a:t>
              </a:r>
            </a:p>
            <a:p>
              <a:pPr indent="0" lvl="0" marL="0" marR="0" rtl="0" algn="ctr">
                <a:lnSpc>
                  <a:spcPct val="100000"/>
                </a:lnSpc>
                <a:spcBef>
                  <a:spcPts val="0"/>
                </a:spcBef>
                <a:spcAft>
                  <a:spcPts val="0"/>
                </a:spcAft>
                <a:buClr>
                  <a:srgbClr val="851618"/>
                </a:buClr>
                <a:buSzPct val="25000"/>
                <a:buFont typeface="Calibri"/>
                <a:buNone/>
              </a:pPr>
              <a:r>
                <a:rPr b="1" i="0" lang="en-US" sz="3200" u="none" cap="none" strike="noStrike">
                  <a:solidFill>
                    <a:srgbClr val="851618"/>
                  </a:solidFill>
                  <a:latin typeface="Calibri"/>
                  <a:ea typeface="Calibri"/>
                  <a:cs typeface="Calibri"/>
                  <a:sym typeface="Calibri"/>
                </a:rPr>
                <a:t>Engineering</a:t>
              </a:r>
            </a:p>
            <a:p>
              <a:pPr indent="0" lvl="0" marL="0" marR="0" rtl="0" algn="ctr">
                <a:lnSpc>
                  <a:spcPct val="100000"/>
                </a:lnSpc>
                <a:spcBef>
                  <a:spcPts val="0"/>
                </a:spcBef>
                <a:spcAft>
                  <a:spcPts val="0"/>
                </a:spcAft>
                <a:buClr>
                  <a:srgbClr val="D3001D"/>
                </a:buClr>
                <a:buSzPct val="25000"/>
                <a:buFont typeface="Calibri"/>
                <a:buNone/>
              </a:pPr>
              <a:r>
                <a:rPr b="1" i="0" lang="en-US" sz="3200" u="none" cap="none" strike="noStrike">
                  <a:solidFill>
                    <a:srgbClr val="D3001D"/>
                  </a:solidFill>
                  <a:latin typeface="Calibri"/>
                  <a:ea typeface="Calibri"/>
                  <a:cs typeface="Calibri"/>
                  <a:sym typeface="Calibri"/>
                </a:rPr>
                <a:t>Medical</a:t>
              </a:r>
            </a:p>
            <a:p>
              <a:pPr indent="0" lvl="0" marL="0" marR="0" rtl="0" algn="ctr">
                <a:lnSpc>
                  <a:spcPct val="100000"/>
                </a:lnSpc>
                <a:spcBef>
                  <a:spcPts val="0"/>
                </a:spcBef>
                <a:spcAft>
                  <a:spcPts val="0"/>
                </a:spcAft>
                <a:buClr>
                  <a:srgbClr val="3E893C"/>
                </a:buClr>
                <a:buSzPct val="25000"/>
                <a:buFont typeface="Calibri"/>
                <a:buNone/>
              </a:pPr>
              <a:r>
                <a:rPr b="1" i="0" lang="en-US" sz="3200" u="none" cap="none" strike="noStrike">
                  <a:solidFill>
                    <a:srgbClr val="3E893C"/>
                  </a:solidFill>
                  <a:latin typeface="Calibri"/>
                  <a:ea typeface="Calibri"/>
                  <a:cs typeface="Calibri"/>
                  <a:sym typeface="Calibri"/>
                </a:rPr>
                <a:t>Microfinance</a:t>
              </a:r>
            </a:p>
            <a:p>
              <a:pPr indent="0" lvl="0" marL="0" marR="0" rtl="0" algn="ctr">
                <a:lnSpc>
                  <a:spcPct val="100000"/>
                </a:lnSpc>
                <a:spcBef>
                  <a:spcPts val="0"/>
                </a:spcBef>
                <a:spcAft>
                  <a:spcPts val="0"/>
                </a:spcAft>
                <a:buClr>
                  <a:srgbClr val="E0712E"/>
                </a:buClr>
                <a:buSzPct val="25000"/>
                <a:buFont typeface="Calibri"/>
                <a:buNone/>
              </a:pPr>
              <a:r>
                <a:rPr b="1" i="0" lang="en-US" sz="3200" u="none" cap="none" strike="noStrike">
                  <a:solidFill>
                    <a:srgbClr val="E0712E"/>
                  </a:solidFill>
                  <a:latin typeface="Calibri"/>
                  <a:ea typeface="Calibri"/>
                  <a:cs typeface="Calibri"/>
                  <a:sym typeface="Calibri"/>
                </a:rPr>
                <a:t>Public Health</a:t>
              </a:r>
            </a:p>
            <a:p>
              <a:pPr indent="0" lvl="0" marL="0" marR="0" rtl="0" algn="ctr">
                <a:lnSpc>
                  <a:spcPct val="100000"/>
                </a:lnSpc>
                <a:spcBef>
                  <a:spcPts val="0"/>
                </a:spcBef>
                <a:spcAft>
                  <a:spcPts val="0"/>
                </a:spcAft>
                <a:buClr>
                  <a:srgbClr val="1FA4A7"/>
                </a:buClr>
                <a:buSzPct val="25000"/>
                <a:buFont typeface="Calibri"/>
                <a:buNone/>
              </a:pPr>
              <a:r>
                <a:rPr b="1" i="0" lang="en-US" sz="3200" u="none" cap="none" strike="noStrike">
                  <a:solidFill>
                    <a:srgbClr val="1FA4A7"/>
                  </a:solidFill>
                  <a:latin typeface="Calibri"/>
                  <a:ea typeface="Calibri"/>
                  <a:cs typeface="Calibri"/>
                  <a:sym typeface="Calibri"/>
                </a:rPr>
                <a:t>Water</a:t>
              </a:r>
            </a:p>
            <a:p>
              <a:pPr indent="0" lvl="0" marL="0" marR="0" rtl="0" algn="ctr">
                <a:lnSpc>
                  <a:spcPct val="100000"/>
                </a:lnSpc>
                <a:spcBef>
                  <a:spcPts val="0"/>
                </a:spcBef>
                <a:spcAft>
                  <a:spcPts val="0"/>
                </a:spcAft>
                <a:buClr>
                  <a:srgbClr val="000000"/>
                </a:buClr>
                <a:buFont typeface="Arial"/>
                <a:buNone/>
              </a:pPr>
              <a:r>
                <a:t/>
              </a:r>
              <a:endParaRPr b="1" i="0" sz="1800" u="none" cap="none" strike="noStrike">
                <a:solidFill>
                  <a:srgbClr val="9A0000"/>
                </a:solidFill>
                <a:latin typeface="Calibri"/>
                <a:ea typeface="Calibri"/>
                <a:cs typeface="Calibri"/>
                <a:sym typeface="Calibri"/>
              </a:endParaRPr>
            </a:p>
          </p:txBody>
        </p:sp>
      </p:grpSp>
      <p:sp>
        <p:nvSpPr>
          <p:cNvPr id="121" name="Shape 121"/>
          <p:cNvSpPr txBox="1"/>
          <p:nvPr/>
        </p:nvSpPr>
        <p:spPr>
          <a:xfrm>
            <a:off x="6842648" y="2455380"/>
            <a:ext cx="15954000" cy="708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292C2F"/>
              </a:buClr>
              <a:buSzPct val="25000"/>
              <a:buFont typeface="Source Sans Pro"/>
              <a:buNone/>
            </a:pPr>
            <a:r>
              <a:rPr b="1" i="0" lang="en-US" sz="4000" u="none" cap="none" strike="noStrike">
                <a:solidFill>
                  <a:srgbClr val="292C2F"/>
                </a:solidFill>
                <a:latin typeface="Source Sans Pro"/>
                <a:ea typeface="Source Sans Pro"/>
                <a:cs typeface="Source Sans Pro"/>
                <a:sym typeface="Source Sans Pro"/>
              </a:rPr>
              <a:t>Programs offered in each country</a:t>
            </a:r>
          </a:p>
        </p:txBody>
      </p:sp>
      <p:cxnSp>
        <p:nvCxnSpPr>
          <p:cNvPr id="122" name="Shape 122"/>
          <p:cNvCxnSpPr/>
          <p:nvPr/>
        </p:nvCxnSpPr>
        <p:spPr>
          <a:xfrm>
            <a:off x="7058782" y="3752982"/>
            <a:ext cx="0" cy="6356700"/>
          </a:xfrm>
          <a:prstGeom prst="straightConnector1">
            <a:avLst/>
          </a:prstGeom>
          <a:noFill/>
          <a:ln cap="flat" cmpd="sng" w="12700">
            <a:solidFill>
              <a:srgbClr val="D5D9D9"/>
            </a:solidFill>
            <a:prstDash val="solid"/>
            <a:miter/>
            <a:headEnd len="med" w="med" type="none"/>
            <a:tailEnd len="med" w="med" type="none"/>
          </a:ln>
        </p:spPr>
      </p:cxnSp>
      <p:cxnSp>
        <p:nvCxnSpPr>
          <p:cNvPr id="123" name="Shape 123"/>
          <p:cNvCxnSpPr/>
          <p:nvPr/>
        </p:nvCxnSpPr>
        <p:spPr>
          <a:xfrm>
            <a:off x="22607337" y="3734932"/>
            <a:ext cx="0" cy="6356700"/>
          </a:xfrm>
          <a:prstGeom prst="straightConnector1">
            <a:avLst/>
          </a:prstGeom>
          <a:noFill/>
          <a:ln cap="flat" cmpd="sng" w="12700">
            <a:solidFill>
              <a:srgbClr val="D5D9D9"/>
            </a:solidFill>
            <a:prstDash val="solid"/>
            <a:miter/>
            <a:headEnd len="med" w="med" type="none"/>
            <a:tailEnd len="med" w="med" type="none"/>
          </a:ln>
        </p:spPr>
      </p:cxnSp>
      <p:sp>
        <p:nvSpPr>
          <p:cNvPr id="124" name="Shape 124"/>
          <p:cNvSpPr txBox="1"/>
          <p:nvPr/>
        </p:nvSpPr>
        <p:spPr>
          <a:xfrm>
            <a:off x="18853109" y="6755010"/>
            <a:ext cx="2569800" cy="10773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3001D"/>
              </a:buClr>
              <a:buSzPct val="25000"/>
              <a:buFont typeface="Calibri"/>
              <a:buNone/>
            </a:pPr>
            <a:r>
              <a:rPr b="1" i="0" lang="en-US" sz="3200" u="none" cap="none" strike="noStrike">
                <a:solidFill>
                  <a:srgbClr val="D3001D"/>
                </a:solidFill>
                <a:latin typeface="Calibri"/>
                <a:ea typeface="Calibri"/>
                <a:cs typeface="Calibri"/>
                <a:sym typeface="Calibri"/>
              </a:rPr>
              <a:t>Medical</a:t>
            </a:r>
          </a:p>
          <a:p>
            <a:pPr lvl="0" rtl="0" algn="ctr">
              <a:spcBef>
                <a:spcPts val="0"/>
              </a:spcBef>
              <a:buClr>
                <a:srgbClr val="6C1371"/>
              </a:buClr>
              <a:buSzPct val="25000"/>
              <a:buFont typeface="Calibri"/>
              <a:buNone/>
            </a:pPr>
            <a:r>
              <a:rPr b="1" lang="en-US" sz="3200">
                <a:solidFill>
                  <a:srgbClr val="6C1371"/>
                </a:solidFill>
                <a:latin typeface="Calibri"/>
                <a:ea typeface="Calibri"/>
                <a:cs typeface="Calibri"/>
                <a:sym typeface="Calibri"/>
              </a:rPr>
              <a:t>Dental</a:t>
            </a:r>
          </a:p>
          <a:p>
            <a:pPr indent="0" lvl="0" marL="0" marR="0" rtl="0" algn="ctr">
              <a:lnSpc>
                <a:spcPct val="100000"/>
              </a:lnSpc>
              <a:spcBef>
                <a:spcPts val="0"/>
              </a:spcBef>
              <a:spcAft>
                <a:spcPts val="0"/>
              </a:spcAft>
              <a:buClr>
                <a:srgbClr val="E0712E"/>
              </a:buClr>
              <a:buSzPct val="25000"/>
              <a:buFont typeface="Calibri"/>
              <a:buNone/>
            </a:pPr>
            <a:r>
              <a:rPr b="1" i="0" lang="en-US" sz="3200" u="none" cap="none" strike="noStrike">
                <a:solidFill>
                  <a:srgbClr val="E0712E"/>
                </a:solidFill>
                <a:latin typeface="Calibri"/>
                <a:ea typeface="Calibri"/>
                <a:cs typeface="Calibri"/>
                <a:sym typeface="Calibri"/>
              </a:rPr>
              <a:t>Public Health</a:t>
            </a:r>
          </a:p>
          <a:p>
            <a:pPr lvl="0" rtl="0" algn="ctr">
              <a:spcBef>
                <a:spcPts val="0"/>
              </a:spcBef>
              <a:buClr>
                <a:srgbClr val="1FA4A7"/>
              </a:buClr>
              <a:buSzPct val="25000"/>
              <a:buFont typeface="Calibri"/>
              <a:buNone/>
            </a:pPr>
            <a:r>
              <a:rPr b="1" lang="en-US" sz="3200">
                <a:solidFill>
                  <a:srgbClr val="1FA4A7"/>
                </a:solidFill>
                <a:latin typeface="Calibri"/>
                <a:ea typeface="Calibri"/>
                <a:cs typeface="Calibri"/>
                <a:sym typeface="Calibri"/>
              </a:rPr>
              <a:t>Water</a:t>
            </a:r>
          </a:p>
        </p:txBody>
      </p:sp>
      <p:sp>
        <p:nvSpPr>
          <p:cNvPr id="125" name="Shape 125"/>
          <p:cNvSpPr txBox="1"/>
          <p:nvPr/>
        </p:nvSpPr>
        <p:spPr>
          <a:xfrm>
            <a:off x="442850" y="4961625"/>
            <a:ext cx="6476100" cy="3000000"/>
          </a:xfrm>
          <a:prstGeom prst="rect">
            <a:avLst/>
          </a:prstGeom>
          <a:noFill/>
          <a:ln>
            <a:noFill/>
          </a:ln>
        </p:spPr>
        <p:txBody>
          <a:bodyPr anchorCtr="0" anchor="ctr" bIns="91425" lIns="91425" rIns="91425" tIns="91425">
            <a:noAutofit/>
          </a:bodyPr>
          <a:lstStyle/>
          <a:p>
            <a:pPr lvl="0" rtl="0">
              <a:lnSpc>
                <a:spcPct val="90000"/>
              </a:lnSpc>
              <a:spcBef>
                <a:spcPts val="0"/>
              </a:spcBef>
              <a:buSzPct val="34375"/>
              <a:buNone/>
            </a:pPr>
            <a:r>
              <a:rPr b="1" lang="en-US" sz="3200">
                <a:solidFill>
                  <a:srgbClr val="76B031"/>
                </a:solidFill>
                <a:latin typeface="Source Sans Pro"/>
                <a:ea typeface="Source Sans Pro"/>
                <a:cs typeface="Source Sans Pro"/>
                <a:sym typeface="Source Sans Pro"/>
              </a:rPr>
              <a:t>COUNTRIES SELECTED BASED ON:</a:t>
            </a:r>
          </a:p>
          <a:p>
            <a:pPr indent="-431800" lvl="0" marL="457200" rtl="0">
              <a:lnSpc>
                <a:spcPct val="90000"/>
              </a:lnSpc>
              <a:spcBef>
                <a:spcPts val="0"/>
              </a:spcBef>
              <a:buClr>
                <a:srgbClr val="34373A"/>
              </a:buClr>
              <a:buSzPct val="100000"/>
              <a:buFont typeface="Source Sans Pro"/>
              <a:buChar char="●"/>
            </a:pPr>
            <a:r>
              <a:rPr b="1" lang="en-US" sz="3200">
                <a:solidFill>
                  <a:srgbClr val="34373A"/>
                </a:solidFill>
                <a:latin typeface="Source Sans Pro"/>
                <a:ea typeface="Source Sans Pro"/>
                <a:cs typeface="Source Sans Pro"/>
                <a:sym typeface="Source Sans Pro"/>
              </a:rPr>
              <a:t>Large need in rural areas</a:t>
            </a:r>
          </a:p>
          <a:p>
            <a:pPr indent="-431800" lvl="0" marL="457200" rtl="0">
              <a:lnSpc>
                <a:spcPct val="90000"/>
              </a:lnSpc>
              <a:spcBef>
                <a:spcPts val="0"/>
              </a:spcBef>
              <a:buClr>
                <a:srgbClr val="34373A"/>
              </a:buClr>
              <a:buSzPct val="100000"/>
              <a:buFont typeface="Source Sans Pro"/>
              <a:buChar char="●"/>
            </a:pPr>
            <a:r>
              <a:rPr b="1" lang="en-US" sz="3200">
                <a:solidFill>
                  <a:srgbClr val="34373A"/>
                </a:solidFill>
                <a:latin typeface="Source Sans Pro"/>
                <a:ea typeface="Source Sans Pro"/>
                <a:cs typeface="Source Sans Pro"/>
                <a:sym typeface="Source Sans Pro"/>
              </a:rPr>
              <a:t>Strong community partnerships</a:t>
            </a:r>
          </a:p>
          <a:p>
            <a:pPr indent="-431800" lvl="0" marL="457200" rtl="0">
              <a:lnSpc>
                <a:spcPct val="90000"/>
              </a:lnSpc>
              <a:spcBef>
                <a:spcPts val="0"/>
              </a:spcBef>
              <a:buClr>
                <a:srgbClr val="34373A"/>
              </a:buClr>
              <a:buSzPct val="100000"/>
              <a:buFont typeface="Source Sans Pro"/>
              <a:buChar char="●"/>
            </a:pPr>
            <a:r>
              <a:rPr b="1" lang="en-US" sz="3200">
                <a:solidFill>
                  <a:srgbClr val="34373A"/>
                </a:solidFill>
                <a:latin typeface="Source Sans Pro"/>
                <a:ea typeface="Source Sans Pro"/>
                <a:cs typeface="Source Sans Pro"/>
                <a:sym typeface="Source Sans Pro"/>
              </a:rPr>
              <a:t>Logistically feasible</a:t>
            </a:r>
          </a:p>
          <a:p>
            <a:pPr indent="-431800" lvl="0" marL="457200" rtl="0">
              <a:lnSpc>
                <a:spcPct val="90000"/>
              </a:lnSpc>
              <a:spcBef>
                <a:spcPts val="0"/>
              </a:spcBef>
              <a:buClr>
                <a:srgbClr val="34373A"/>
              </a:buClr>
              <a:buSzPct val="100000"/>
              <a:buFont typeface="Source Sans Pro"/>
              <a:buChar char="●"/>
            </a:pPr>
            <a:r>
              <a:rPr b="1" lang="en-US" sz="3200">
                <a:solidFill>
                  <a:srgbClr val="34373A"/>
                </a:solidFill>
                <a:latin typeface="Source Sans Pro"/>
                <a:ea typeface="Source Sans Pro"/>
                <a:cs typeface="Source Sans Pro"/>
                <a:sym typeface="Source Sans Pro"/>
              </a:rPr>
              <a:t>Safe for volunteers</a:t>
            </a:r>
          </a:p>
        </p:txBody>
      </p:sp>
      <p:sp>
        <p:nvSpPr>
          <p:cNvPr id="126" name="Shape 126"/>
          <p:cNvSpPr/>
          <p:nvPr/>
        </p:nvSpPr>
        <p:spPr>
          <a:xfrm>
            <a:off x="15251275" y="3798875"/>
            <a:ext cx="2433300" cy="645300"/>
          </a:xfrm>
          <a:prstGeom prst="rect">
            <a:avLst/>
          </a:prstGeom>
          <a:noFill/>
          <a:ln cap="flat" cmpd="sng" w="38100">
            <a:solidFill>
              <a:srgbClr val="53585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7" name="Shape 127"/>
          <p:cNvSpPr/>
          <p:nvPr/>
        </p:nvSpPr>
        <p:spPr>
          <a:xfrm>
            <a:off x="15098875" y="7784425"/>
            <a:ext cx="2895600" cy="469800"/>
          </a:xfrm>
          <a:prstGeom prst="rect">
            <a:avLst/>
          </a:prstGeom>
          <a:noFill/>
          <a:ln cap="flat" cmpd="sng" w="38100">
            <a:solidFill>
              <a:srgbClr val="53585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31" name="Shape 131"/>
        <p:cNvGrpSpPr/>
        <p:nvPr/>
      </p:nvGrpSpPr>
      <p:grpSpPr>
        <a:xfrm>
          <a:off x="0" y="0"/>
          <a:ext cx="0" cy="0"/>
          <a:chOff x="0" y="0"/>
          <a:chExt cx="0" cy="0"/>
        </a:xfrm>
      </p:grpSpPr>
      <p:grpSp>
        <p:nvGrpSpPr>
          <p:cNvPr id="132" name="Shape 132"/>
          <p:cNvGrpSpPr/>
          <p:nvPr/>
        </p:nvGrpSpPr>
        <p:grpSpPr>
          <a:xfrm>
            <a:off x="1255867" y="4414344"/>
            <a:ext cx="8467404" cy="6360255"/>
            <a:chOff x="-11716" y="3382278"/>
            <a:chExt cx="8467402" cy="6360255"/>
          </a:xfrm>
        </p:grpSpPr>
        <p:sp>
          <p:nvSpPr>
            <p:cNvPr id="133" name="Shape 133"/>
            <p:cNvSpPr/>
            <p:nvPr/>
          </p:nvSpPr>
          <p:spPr>
            <a:xfrm>
              <a:off x="-11716" y="3382278"/>
              <a:ext cx="8455688" cy="6360255"/>
            </a:xfrm>
            <a:prstGeom prst="rect">
              <a:avLst/>
            </a:prstGeom>
            <a:solidFill>
              <a:srgbClr val="A5A5A5">
                <a:alpha val="52941"/>
              </a:srgbClr>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Font typeface="Arial"/>
                <a:buNone/>
              </a:pPr>
              <a:r>
                <a:t/>
              </a:r>
              <a:endParaRPr b="1" i="0" sz="3700" u="none" cap="none" strike="noStrike">
                <a:solidFill>
                  <a:srgbClr val="3B3D40"/>
                </a:solidFill>
                <a:latin typeface="Arial"/>
                <a:ea typeface="Arial"/>
                <a:cs typeface="Arial"/>
                <a:sym typeface="Arial"/>
              </a:endParaRPr>
            </a:p>
          </p:txBody>
        </p:sp>
        <p:sp>
          <p:nvSpPr>
            <p:cNvPr id="134" name="Shape 134"/>
            <p:cNvSpPr/>
            <p:nvPr/>
          </p:nvSpPr>
          <p:spPr>
            <a:xfrm>
              <a:off x="1294741" y="5871675"/>
              <a:ext cx="7160945" cy="3844611"/>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FFFFFF"/>
                </a:buClr>
                <a:buSzPct val="25000"/>
                <a:buFont typeface="Source Sans Pro"/>
                <a:buNone/>
              </a:pPr>
              <a:r>
                <a:rPr b="1" i="0" lang="en-US" sz="6000" u="none" cap="none" strike="noStrike">
                  <a:solidFill>
                    <a:srgbClr val="FFFFFF"/>
                  </a:solidFill>
                  <a:latin typeface="Source Sans Pro"/>
                  <a:ea typeface="Source Sans Pro"/>
                  <a:cs typeface="Source Sans Pro"/>
                  <a:sym typeface="Source Sans Pro"/>
                </a:rPr>
                <a:t>WHY PANAMA?</a:t>
              </a:r>
            </a:p>
          </p:txBody>
        </p:sp>
      </p:grpSp>
      <p:cxnSp>
        <p:nvCxnSpPr>
          <p:cNvPr id="135" name="Shape 135"/>
          <p:cNvCxnSpPr/>
          <p:nvPr/>
        </p:nvCxnSpPr>
        <p:spPr>
          <a:xfrm>
            <a:off x="2175641" y="8135007"/>
            <a:ext cx="0" cy="1576552"/>
          </a:xfrm>
          <a:prstGeom prst="straightConnector1">
            <a:avLst/>
          </a:prstGeom>
          <a:noFill/>
          <a:ln cap="flat" cmpd="sng" w="25400">
            <a:solidFill>
              <a:schemeClr val="lt2"/>
            </a:solidFill>
            <a:prstDash val="solid"/>
            <a:miter/>
            <a:headEnd len="med" w="med" type="none"/>
            <a:tailEnd len="med" w="med" type="none"/>
          </a:ln>
        </p:spPr>
      </p:cxnSp>
      <p:pic>
        <p:nvPicPr>
          <p:cNvPr id="136" name="Shape 136"/>
          <p:cNvPicPr preferRelativeResize="0"/>
          <p:nvPr/>
        </p:nvPicPr>
        <p:blipFill rotWithShape="1">
          <a:blip r:embed="rId4">
            <a:alphaModFix/>
          </a:blip>
          <a:srcRect b="0" l="0" r="0" t="0"/>
          <a:stretch/>
        </p:blipFill>
        <p:spPr>
          <a:xfrm>
            <a:off x="4429253" y="5032555"/>
            <a:ext cx="2210496" cy="2210496"/>
          </a:xfrm>
          <a:prstGeom prst="rect">
            <a:avLst/>
          </a:prstGeom>
          <a:noFill/>
          <a:ln>
            <a:noFill/>
          </a:ln>
        </p:spPr>
      </p:pic>
      <p:pic>
        <p:nvPicPr>
          <p:cNvPr id="137" name="Shape 137"/>
          <p:cNvPicPr preferRelativeResize="0"/>
          <p:nvPr/>
        </p:nvPicPr>
        <p:blipFill rotWithShape="1">
          <a:blip r:embed="rId5">
            <a:alphaModFix/>
          </a:blip>
          <a:srcRect b="0" l="0" r="24917" t="0"/>
          <a:stretch/>
        </p:blipFill>
        <p:spPr>
          <a:xfrm>
            <a:off x="1255866" y="10393602"/>
            <a:ext cx="8467404" cy="381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b="0" l="0" r="0" t="0"/>
          <a:stretch/>
        </p:blipFill>
        <p:spPr>
          <a:xfrm>
            <a:off x="1392040" y="3060555"/>
            <a:ext cx="8953500" cy="7061100"/>
          </a:xfrm>
          <a:prstGeom prst="rect">
            <a:avLst/>
          </a:prstGeom>
          <a:noFill/>
          <a:ln>
            <a:noFill/>
          </a:ln>
        </p:spPr>
      </p:pic>
      <p:sp>
        <p:nvSpPr>
          <p:cNvPr id="143" name="Shape 143"/>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144" name="Shape 144"/>
          <p:cNvSpPr txBox="1"/>
          <p:nvPr>
            <p:ph type="title"/>
          </p:nvPr>
        </p:nvSpPr>
        <p:spPr>
          <a:xfrm>
            <a:off x="907740" y="624991"/>
            <a:ext cx="17532659" cy="56938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RURAL PANAMA STATISTICS</a:t>
            </a:r>
          </a:p>
        </p:txBody>
      </p:sp>
      <p:cxnSp>
        <p:nvCxnSpPr>
          <p:cNvPr id="145" name="Shape 145"/>
          <p:cNvCxnSpPr/>
          <p:nvPr/>
        </p:nvCxnSpPr>
        <p:spPr>
          <a:xfrm>
            <a:off x="12437321" y="13499431"/>
            <a:ext cx="721895" cy="0"/>
          </a:xfrm>
          <a:prstGeom prst="straightConnector1">
            <a:avLst/>
          </a:prstGeom>
          <a:noFill/>
          <a:ln cap="flat" cmpd="sng" w="57150">
            <a:solidFill>
              <a:srgbClr val="76B031"/>
            </a:solidFill>
            <a:prstDash val="solid"/>
            <a:miter/>
            <a:headEnd len="med" w="med" type="none"/>
            <a:tailEnd len="med" w="med" type="none"/>
          </a:ln>
        </p:spPr>
      </p:cxnSp>
      <p:sp>
        <p:nvSpPr>
          <p:cNvPr id="146" name="Shape 146"/>
          <p:cNvSpPr/>
          <p:nvPr/>
        </p:nvSpPr>
        <p:spPr>
          <a:xfrm>
            <a:off x="11572995" y="3854594"/>
            <a:ext cx="10743900" cy="5745900"/>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Source Sans Pro"/>
              <a:buChar char="•"/>
            </a:pPr>
            <a:r>
              <a:rPr b="1" i="0" lang="en-US" sz="3200" u="none" cap="none" strike="noStrike">
                <a:solidFill>
                  <a:schemeClr val="dk1"/>
                </a:solidFill>
                <a:latin typeface="Source Sans Pro"/>
                <a:ea typeface="Source Sans Pro"/>
                <a:cs typeface="Source Sans Pro"/>
                <a:sym typeface="Source Sans Pro"/>
              </a:rPr>
              <a:t>Typical family lives on less than </a:t>
            </a:r>
            <a:r>
              <a:rPr b="1" i="0" lang="en-US" sz="3200" u="none" cap="none" strike="noStrike">
                <a:solidFill>
                  <a:srgbClr val="76B031"/>
                </a:solidFill>
                <a:latin typeface="Source Sans Pro"/>
                <a:ea typeface="Source Sans Pro"/>
                <a:cs typeface="Source Sans Pro"/>
                <a:sym typeface="Source Sans Pro"/>
              </a:rPr>
              <a:t>$3 per day</a:t>
            </a:r>
          </a:p>
          <a:p>
            <a:pPr indent="-254000" lvl="0" marL="457200" marR="0" rtl="0" algn="l">
              <a:lnSpc>
                <a:spcPct val="100000"/>
              </a:lnSpc>
              <a:spcBef>
                <a:spcPts val="0"/>
              </a:spcBef>
              <a:spcAft>
                <a:spcPts val="0"/>
              </a:spcAft>
              <a:buClr>
                <a:schemeClr val="dk1"/>
              </a:buClr>
              <a:buFont typeface="Arial"/>
              <a:buNone/>
            </a:pPr>
            <a:r>
              <a:t/>
            </a:r>
            <a:endParaRPr b="1" i="0" sz="3200" u="none" cap="none" strike="noStrike">
              <a:solidFill>
                <a:schemeClr val="dk1"/>
              </a:solidFill>
              <a:latin typeface="Source Sans Pro"/>
              <a:ea typeface="Source Sans Pro"/>
              <a:cs typeface="Source Sans Pro"/>
              <a:sym typeface="Source Sans Pro"/>
            </a:endParaRPr>
          </a:p>
          <a:p>
            <a:pPr indent="-457200" lvl="0" marL="457200" marR="0" rtl="0" algn="l">
              <a:lnSpc>
                <a:spcPct val="100000"/>
              </a:lnSpc>
              <a:spcBef>
                <a:spcPts val="0"/>
              </a:spcBef>
              <a:spcAft>
                <a:spcPts val="0"/>
              </a:spcAft>
              <a:buClr>
                <a:schemeClr val="dk1"/>
              </a:buClr>
              <a:buSzPct val="100000"/>
              <a:buFont typeface="Source Sans Pro"/>
              <a:buChar char="•"/>
            </a:pPr>
            <a:r>
              <a:rPr b="1" i="0" lang="en-US" sz="3200" u="none" cap="none" strike="noStrike">
                <a:solidFill>
                  <a:schemeClr val="dk1"/>
                </a:solidFill>
                <a:latin typeface="Source Sans Pro"/>
                <a:ea typeface="Source Sans Pro"/>
                <a:cs typeface="Source Sans Pro"/>
                <a:sym typeface="Source Sans Pro"/>
              </a:rPr>
              <a:t>Average level of education is approximately </a:t>
            </a:r>
            <a:r>
              <a:rPr b="1" i="0" lang="en-US" sz="3200" u="none" cap="none" strike="noStrike">
                <a:solidFill>
                  <a:srgbClr val="76B031"/>
                </a:solidFill>
                <a:latin typeface="Source Sans Pro"/>
                <a:ea typeface="Source Sans Pro"/>
                <a:cs typeface="Source Sans Pro"/>
                <a:sym typeface="Source Sans Pro"/>
              </a:rPr>
              <a:t>6</a:t>
            </a:r>
            <a:r>
              <a:rPr b="1" baseline="30000" i="0" lang="en-US" sz="3200" u="none" cap="none" strike="noStrike">
                <a:solidFill>
                  <a:srgbClr val="76B031"/>
                </a:solidFill>
                <a:latin typeface="Source Sans Pro"/>
                <a:ea typeface="Source Sans Pro"/>
                <a:cs typeface="Source Sans Pro"/>
                <a:sym typeface="Source Sans Pro"/>
              </a:rPr>
              <a:t>th</a:t>
            </a:r>
            <a:r>
              <a:rPr b="1" i="0" lang="en-US" sz="3200" u="none" cap="none" strike="noStrike">
                <a:solidFill>
                  <a:srgbClr val="76B031"/>
                </a:solidFill>
                <a:latin typeface="Source Sans Pro"/>
                <a:ea typeface="Source Sans Pro"/>
                <a:cs typeface="Source Sans Pro"/>
                <a:sym typeface="Source Sans Pro"/>
              </a:rPr>
              <a:t> grade</a:t>
            </a:r>
          </a:p>
          <a:p>
            <a:pPr indent="-254000" lvl="0" marL="457200" marR="0" rtl="0" algn="l">
              <a:lnSpc>
                <a:spcPct val="100000"/>
              </a:lnSpc>
              <a:spcBef>
                <a:spcPts val="0"/>
              </a:spcBef>
              <a:spcAft>
                <a:spcPts val="0"/>
              </a:spcAft>
              <a:buClr>
                <a:schemeClr val="dk1"/>
              </a:buClr>
              <a:buFont typeface="Arial"/>
              <a:buNone/>
            </a:pPr>
            <a:r>
              <a:t/>
            </a:r>
            <a:endParaRPr b="1" i="0" sz="3200" u="none" cap="none" strike="noStrike">
              <a:solidFill>
                <a:srgbClr val="3B8439"/>
              </a:solidFill>
              <a:latin typeface="Source Sans Pro"/>
              <a:ea typeface="Source Sans Pro"/>
              <a:cs typeface="Source Sans Pro"/>
              <a:sym typeface="Source Sans Pro"/>
            </a:endParaRPr>
          </a:p>
          <a:p>
            <a:pPr indent="-457200" lvl="0" marL="457200" marR="0" rtl="0" algn="l">
              <a:lnSpc>
                <a:spcPct val="100000"/>
              </a:lnSpc>
              <a:spcBef>
                <a:spcPts val="0"/>
              </a:spcBef>
              <a:spcAft>
                <a:spcPts val="0"/>
              </a:spcAft>
              <a:buClr>
                <a:schemeClr val="dk1"/>
              </a:buClr>
              <a:buSzPct val="100000"/>
              <a:buFont typeface="Source Sans Pro"/>
              <a:buChar char="•"/>
            </a:pPr>
            <a:r>
              <a:rPr b="1" i="0" lang="en-US" sz="3200" u="none" cap="none" strike="noStrike">
                <a:solidFill>
                  <a:schemeClr val="dk1"/>
                </a:solidFill>
                <a:latin typeface="Source Sans Pro"/>
                <a:ea typeface="Source Sans Pro"/>
                <a:cs typeface="Source Sans Pro"/>
                <a:sym typeface="Source Sans Pro"/>
              </a:rPr>
              <a:t>In need of </a:t>
            </a:r>
            <a:r>
              <a:rPr b="1" i="0" lang="en-US" sz="3200" u="none" cap="none" strike="noStrike">
                <a:solidFill>
                  <a:srgbClr val="76B031"/>
                </a:solidFill>
                <a:latin typeface="Source Sans Pro"/>
                <a:ea typeface="Source Sans Pro"/>
                <a:cs typeface="Source Sans Pro"/>
                <a:sym typeface="Source Sans Pro"/>
              </a:rPr>
              <a:t>alternative environmental sustainable businesses</a:t>
            </a:r>
          </a:p>
          <a:p>
            <a:pPr indent="-254000" lvl="0" marL="457200" marR="0" rtl="0" algn="l">
              <a:lnSpc>
                <a:spcPct val="100000"/>
              </a:lnSpc>
              <a:spcBef>
                <a:spcPts val="0"/>
              </a:spcBef>
              <a:spcAft>
                <a:spcPts val="0"/>
              </a:spcAft>
              <a:buClr>
                <a:schemeClr val="dk1"/>
              </a:buClr>
              <a:buFont typeface="Arial"/>
              <a:buNone/>
            </a:pPr>
            <a:r>
              <a:t/>
            </a:r>
            <a:endParaRPr b="1" i="0" sz="3200" u="none" cap="none" strike="noStrike">
              <a:solidFill>
                <a:srgbClr val="3B8439"/>
              </a:solidFill>
              <a:latin typeface="Source Sans Pro"/>
              <a:ea typeface="Source Sans Pro"/>
              <a:cs typeface="Source Sans Pro"/>
              <a:sym typeface="Source Sans Pro"/>
            </a:endParaRPr>
          </a:p>
          <a:p>
            <a:pPr indent="-457200" lvl="0" marL="457200" marR="0" rtl="0" algn="l">
              <a:lnSpc>
                <a:spcPct val="100000"/>
              </a:lnSpc>
              <a:spcBef>
                <a:spcPts val="0"/>
              </a:spcBef>
              <a:spcAft>
                <a:spcPts val="0"/>
              </a:spcAft>
              <a:buClr>
                <a:schemeClr val="dk1"/>
              </a:buClr>
              <a:buSzPct val="100000"/>
              <a:buFont typeface="Source Sans Pro"/>
              <a:buChar char="•"/>
            </a:pPr>
            <a:r>
              <a:rPr b="1" i="0" lang="en-US" sz="3200" u="none" cap="none" strike="noStrike">
                <a:solidFill>
                  <a:schemeClr val="dk1"/>
                </a:solidFill>
                <a:latin typeface="Source Sans Pro"/>
                <a:ea typeface="Source Sans Pro"/>
                <a:cs typeface="Source Sans Pro"/>
                <a:sym typeface="Source Sans Pro"/>
              </a:rPr>
              <a:t>Areas of high biodiversity at risk of </a:t>
            </a:r>
            <a:r>
              <a:rPr b="1" i="0" lang="en-US" sz="3200" u="none" cap="none" strike="noStrike">
                <a:solidFill>
                  <a:srgbClr val="76B031"/>
                </a:solidFill>
                <a:latin typeface="Source Sans Pro"/>
                <a:ea typeface="Source Sans Pro"/>
                <a:cs typeface="Source Sans Pro"/>
                <a:sym typeface="Source Sans Pro"/>
              </a:rPr>
              <a:t>environmental degradation</a:t>
            </a:r>
          </a:p>
        </p:txBody>
      </p:sp>
      <p:cxnSp>
        <p:nvCxnSpPr>
          <p:cNvPr id="147" name="Shape 147"/>
          <p:cNvCxnSpPr/>
          <p:nvPr/>
        </p:nvCxnSpPr>
        <p:spPr>
          <a:xfrm>
            <a:off x="11078989" y="3145442"/>
            <a:ext cx="0" cy="7113300"/>
          </a:xfrm>
          <a:prstGeom prst="straightConnector1">
            <a:avLst/>
          </a:prstGeom>
          <a:noFill/>
          <a:ln cap="flat" cmpd="sng" w="12700">
            <a:solidFill>
              <a:srgbClr val="D5D9D9"/>
            </a:solidFill>
            <a:prstDash val="solid"/>
            <a:miter/>
            <a:headEnd len="med" w="med" type="none"/>
            <a:tailEnd len="med" w="med" type="none"/>
          </a:ln>
        </p:spPr>
      </p:cxnSp>
      <p:sp>
        <p:nvSpPr>
          <p:cNvPr id="148" name="Shape 148"/>
          <p:cNvSpPr txBox="1"/>
          <p:nvPr/>
        </p:nvSpPr>
        <p:spPr>
          <a:xfrm>
            <a:off x="3549162" y="4983378"/>
            <a:ext cx="2263200" cy="584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Source Sans Pro"/>
              <a:buNone/>
            </a:pPr>
            <a:r>
              <a:rPr b="1" i="0" lang="en-US" sz="3200" u="none" cap="none" strike="noStrike">
                <a:solidFill>
                  <a:schemeClr val="lt1"/>
                </a:solidFill>
                <a:latin typeface="Source Sans Pro"/>
                <a:ea typeface="Source Sans Pro"/>
                <a:cs typeface="Source Sans Pro"/>
                <a:sym typeface="Source Sans Pro"/>
              </a:rPr>
              <a:t>HONDURAS</a:t>
            </a:r>
          </a:p>
        </p:txBody>
      </p:sp>
      <p:sp>
        <p:nvSpPr>
          <p:cNvPr id="149" name="Shape 149"/>
          <p:cNvSpPr txBox="1"/>
          <p:nvPr/>
        </p:nvSpPr>
        <p:spPr>
          <a:xfrm>
            <a:off x="4963446" y="6356932"/>
            <a:ext cx="1599900" cy="338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Source Sans Pro"/>
              <a:buNone/>
            </a:pPr>
            <a:r>
              <a:rPr b="1" i="0" lang="en-US" sz="1600" u="none" cap="none" strike="noStrike">
                <a:solidFill>
                  <a:schemeClr val="dk1"/>
                </a:solidFill>
                <a:latin typeface="Source Sans Pro"/>
                <a:ea typeface="Source Sans Pro"/>
                <a:cs typeface="Source Sans Pro"/>
                <a:sym typeface="Source Sans Pro"/>
              </a:rPr>
              <a:t>NICARAGUA</a:t>
            </a:r>
          </a:p>
        </p:txBody>
      </p:sp>
      <p:sp>
        <p:nvSpPr>
          <p:cNvPr id="150" name="Shape 150"/>
          <p:cNvSpPr txBox="1"/>
          <p:nvPr/>
        </p:nvSpPr>
        <p:spPr>
          <a:xfrm>
            <a:off x="5860262" y="8289285"/>
            <a:ext cx="1261799" cy="338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Source Sans Pro"/>
              <a:buNone/>
            </a:pPr>
            <a:r>
              <a:rPr b="1" i="0" lang="en-US" sz="1600" u="none" cap="none" strike="noStrike">
                <a:solidFill>
                  <a:schemeClr val="dk1"/>
                </a:solidFill>
                <a:latin typeface="Source Sans Pro"/>
                <a:ea typeface="Source Sans Pro"/>
                <a:cs typeface="Source Sans Pro"/>
                <a:sym typeface="Source Sans Pro"/>
              </a:rPr>
              <a:t>COSTA RICA</a:t>
            </a:r>
          </a:p>
        </p:txBody>
      </p:sp>
      <p:sp>
        <p:nvSpPr>
          <p:cNvPr id="151" name="Shape 151"/>
          <p:cNvSpPr txBox="1"/>
          <p:nvPr/>
        </p:nvSpPr>
        <p:spPr>
          <a:xfrm>
            <a:off x="1833383" y="4833639"/>
            <a:ext cx="1548000" cy="338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Source Sans Pro"/>
              <a:buNone/>
            </a:pPr>
            <a:r>
              <a:rPr b="1" i="0" lang="en-US" sz="1600" u="none" cap="none" strike="noStrike">
                <a:solidFill>
                  <a:schemeClr val="dk1"/>
                </a:solidFill>
                <a:latin typeface="Source Sans Pro"/>
                <a:ea typeface="Source Sans Pro"/>
                <a:cs typeface="Source Sans Pro"/>
                <a:sym typeface="Source Sans Pro"/>
              </a:rPr>
              <a:t>GUATEMALA</a:t>
            </a:r>
          </a:p>
        </p:txBody>
      </p:sp>
      <p:sp>
        <p:nvSpPr>
          <p:cNvPr id="152" name="Shape 152"/>
          <p:cNvSpPr txBox="1"/>
          <p:nvPr/>
        </p:nvSpPr>
        <p:spPr>
          <a:xfrm>
            <a:off x="3386994" y="3744641"/>
            <a:ext cx="1058100" cy="338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Source Sans Pro"/>
              <a:buNone/>
            </a:pPr>
            <a:r>
              <a:rPr b="1" i="0" lang="en-US" sz="1600" u="none" cap="none" strike="noStrike">
                <a:solidFill>
                  <a:schemeClr val="dk1"/>
                </a:solidFill>
                <a:latin typeface="Source Sans Pro"/>
                <a:ea typeface="Source Sans Pro"/>
                <a:cs typeface="Source Sans Pro"/>
                <a:sym typeface="Source Sans Pro"/>
              </a:rPr>
              <a:t>BELIZE</a:t>
            </a:r>
          </a:p>
        </p:txBody>
      </p:sp>
      <p:sp>
        <p:nvSpPr>
          <p:cNvPr id="153" name="Shape 153"/>
          <p:cNvSpPr txBox="1"/>
          <p:nvPr/>
        </p:nvSpPr>
        <p:spPr>
          <a:xfrm>
            <a:off x="2673539" y="5825487"/>
            <a:ext cx="1415700" cy="338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Source Sans Pro"/>
              <a:buNone/>
            </a:pPr>
            <a:r>
              <a:rPr b="1" i="0" lang="en-US" sz="1600" u="none" cap="none" strike="noStrike">
                <a:solidFill>
                  <a:schemeClr val="dk1"/>
                </a:solidFill>
                <a:latin typeface="Source Sans Pro"/>
                <a:ea typeface="Source Sans Pro"/>
                <a:cs typeface="Source Sans Pro"/>
                <a:sym typeface="Source Sans Pro"/>
              </a:rPr>
              <a:t>EL SALVADOR</a:t>
            </a:r>
          </a:p>
        </p:txBody>
      </p:sp>
      <p:sp>
        <p:nvSpPr>
          <p:cNvPr id="154" name="Shape 154"/>
          <p:cNvSpPr txBox="1"/>
          <p:nvPr/>
        </p:nvSpPr>
        <p:spPr>
          <a:xfrm>
            <a:off x="4089310" y="5172194"/>
            <a:ext cx="1505100" cy="338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Source Sans Pro"/>
              <a:buNone/>
            </a:pPr>
            <a:r>
              <a:rPr b="1" i="0" lang="en-US" sz="1600" u="none" cap="none" strike="noStrike">
                <a:solidFill>
                  <a:schemeClr val="dk1"/>
                </a:solidFill>
                <a:latin typeface="Source Sans Pro"/>
                <a:ea typeface="Source Sans Pro"/>
                <a:cs typeface="Source Sans Pro"/>
                <a:sym typeface="Source Sans Pro"/>
              </a:rPr>
              <a:t>HONDURAS</a:t>
            </a:r>
          </a:p>
        </p:txBody>
      </p:sp>
      <p:sp>
        <p:nvSpPr>
          <p:cNvPr id="155" name="Shape 155"/>
          <p:cNvSpPr txBox="1"/>
          <p:nvPr/>
        </p:nvSpPr>
        <p:spPr>
          <a:xfrm>
            <a:off x="7863664" y="7903653"/>
            <a:ext cx="2042400" cy="584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6B031"/>
              </a:buClr>
              <a:buSzPct val="25000"/>
              <a:buFont typeface="Source Sans Pro"/>
              <a:buNone/>
            </a:pPr>
            <a:r>
              <a:rPr b="1" i="0" lang="en-US" sz="3200" u="none" cap="none" strike="noStrike">
                <a:solidFill>
                  <a:srgbClr val="76B031"/>
                </a:solidFill>
                <a:latin typeface="Source Sans Pro"/>
                <a:ea typeface="Source Sans Pro"/>
                <a:cs typeface="Source Sans Pro"/>
                <a:sym typeface="Source Sans Pro"/>
              </a:rPr>
              <a:t>PANAMA</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pic>
        <p:nvPicPr>
          <p:cNvPr id="160" name="Shape 160"/>
          <p:cNvPicPr preferRelativeResize="0"/>
          <p:nvPr/>
        </p:nvPicPr>
        <p:blipFill rotWithShape="1">
          <a:blip r:embed="rId3">
            <a:alphaModFix/>
          </a:blip>
          <a:srcRect b="0" l="16869" r="0" t="17015"/>
          <a:stretch/>
        </p:blipFill>
        <p:spPr>
          <a:xfrm>
            <a:off x="-14380" y="0"/>
            <a:ext cx="24474709" cy="13716000"/>
          </a:xfrm>
          <a:prstGeom prst="rect">
            <a:avLst/>
          </a:prstGeom>
          <a:noFill/>
          <a:ln>
            <a:noFill/>
          </a:ln>
        </p:spPr>
      </p:pic>
      <p:sp>
        <p:nvSpPr>
          <p:cNvPr id="161" name="Shape 161"/>
          <p:cNvSpPr/>
          <p:nvPr/>
        </p:nvSpPr>
        <p:spPr>
          <a:xfrm>
            <a:off x="1487898" y="536222"/>
            <a:ext cx="8455688" cy="12358490"/>
          </a:xfrm>
          <a:prstGeom prst="rect">
            <a:avLst/>
          </a:prstGeom>
          <a:solidFill>
            <a:srgbClr val="A5A5A5">
              <a:alpha val="52941"/>
            </a:srgbClr>
          </a:solid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Font typeface="Arial"/>
              <a:buNone/>
            </a:pPr>
            <a:r>
              <a:t/>
            </a:r>
            <a:endParaRPr b="1" i="0" sz="3700" u="none" cap="none" strike="noStrike">
              <a:solidFill>
                <a:srgbClr val="3B3D40"/>
              </a:solidFill>
              <a:latin typeface="Arial"/>
              <a:ea typeface="Arial"/>
              <a:cs typeface="Arial"/>
              <a:sym typeface="Arial"/>
            </a:endParaRPr>
          </a:p>
        </p:txBody>
      </p:sp>
      <p:sp>
        <p:nvSpPr>
          <p:cNvPr id="162" name="Shape 162"/>
          <p:cNvSpPr/>
          <p:nvPr/>
        </p:nvSpPr>
        <p:spPr>
          <a:xfrm>
            <a:off x="2794356" y="5785966"/>
            <a:ext cx="7160947" cy="3844611"/>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FFFFFF"/>
              </a:buClr>
              <a:buSzPct val="25000"/>
              <a:buFont typeface="Source Sans Pro"/>
              <a:buNone/>
            </a:pPr>
            <a:r>
              <a:rPr b="1" i="0" lang="en-US" sz="5000" u="none" cap="none" strike="noStrike">
                <a:solidFill>
                  <a:srgbClr val="FFFFFF"/>
                </a:solidFill>
                <a:latin typeface="Source Sans Pro"/>
                <a:ea typeface="Source Sans Pro"/>
                <a:cs typeface="Source Sans Pro"/>
                <a:sym typeface="Source Sans Pro"/>
              </a:rPr>
              <a:t>PANAMA LOSES OVER 1% OF PRIMARY FOREST COVER ANNUALLY DUE TO LOGGING, RANCHING, AND UNSUSTAINABLE AGRICULTURAL METHODS</a:t>
            </a:r>
          </a:p>
        </p:txBody>
      </p:sp>
      <p:cxnSp>
        <p:nvCxnSpPr>
          <p:cNvPr id="163" name="Shape 163"/>
          <p:cNvCxnSpPr/>
          <p:nvPr/>
        </p:nvCxnSpPr>
        <p:spPr>
          <a:xfrm>
            <a:off x="2407672" y="3556003"/>
            <a:ext cx="0" cy="8523111"/>
          </a:xfrm>
          <a:prstGeom prst="straightConnector1">
            <a:avLst/>
          </a:prstGeom>
          <a:noFill/>
          <a:ln cap="flat" cmpd="sng" w="25400">
            <a:solidFill>
              <a:schemeClr val="lt2"/>
            </a:solidFill>
            <a:prstDash val="solid"/>
            <a:miter/>
            <a:headEnd len="med" w="med" type="none"/>
            <a:tailEnd len="med" w="med" type="none"/>
          </a:ln>
        </p:spPr>
      </p:cxnSp>
      <p:pic>
        <p:nvPicPr>
          <p:cNvPr id="164" name="Shape 164"/>
          <p:cNvPicPr preferRelativeResize="0"/>
          <p:nvPr/>
        </p:nvPicPr>
        <p:blipFill rotWithShape="1">
          <a:blip r:embed="rId4">
            <a:alphaModFix/>
          </a:blip>
          <a:srcRect b="0" l="0" r="0" t="0"/>
          <a:stretch/>
        </p:blipFill>
        <p:spPr>
          <a:xfrm>
            <a:off x="4429253" y="912119"/>
            <a:ext cx="2210496" cy="2210496"/>
          </a:xfrm>
          <a:prstGeom prst="rect">
            <a:avLst/>
          </a:prstGeom>
          <a:noFill/>
          <a:ln>
            <a:noFill/>
          </a:ln>
        </p:spPr>
      </p:pic>
      <p:pic>
        <p:nvPicPr>
          <p:cNvPr id="165" name="Shape 165"/>
          <p:cNvPicPr preferRelativeResize="0"/>
          <p:nvPr/>
        </p:nvPicPr>
        <p:blipFill rotWithShape="1">
          <a:blip r:embed="rId5">
            <a:alphaModFix/>
          </a:blip>
          <a:srcRect b="0" l="0" r="24917" t="0"/>
          <a:stretch/>
        </p:blipFill>
        <p:spPr>
          <a:xfrm>
            <a:off x="1487898" y="12513713"/>
            <a:ext cx="8467404" cy="38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idx="12" type="sldNum"/>
          </p:nvPr>
        </p:nvSpPr>
        <p:spPr>
          <a:xfrm>
            <a:off x="23334376" y="12729388"/>
            <a:ext cx="283770" cy="469899"/>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p>
        </p:txBody>
      </p:sp>
      <p:sp>
        <p:nvSpPr>
          <p:cNvPr id="171" name="Shape 171"/>
          <p:cNvSpPr txBox="1"/>
          <p:nvPr>
            <p:ph type="title"/>
          </p:nvPr>
        </p:nvSpPr>
        <p:spPr>
          <a:xfrm>
            <a:off x="907740" y="624991"/>
            <a:ext cx="18548658" cy="569387"/>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3B3D40"/>
              </a:buClr>
              <a:buSzPct val="25000"/>
              <a:buFont typeface="Source Sans Pro"/>
              <a:buNone/>
            </a:pPr>
            <a:r>
              <a:rPr b="1" i="0" lang="en-US" sz="3700" u="none" cap="none" strike="noStrike">
                <a:solidFill>
                  <a:srgbClr val="3B3D40"/>
                </a:solidFill>
                <a:latin typeface="Source Sans Pro"/>
                <a:ea typeface="Source Sans Pro"/>
                <a:cs typeface="Source Sans Pro"/>
                <a:sym typeface="Source Sans Pro"/>
              </a:rPr>
              <a:t>ENVIRONMENTAL BRIGADES INFO SESSION </a:t>
            </a:r>
            <a:r>
              <a:rPr b="0" i="0" lang="en-US" sz="3600" u="none" cap="none" strike="noStrike">
                <a:solidFill>
                  <a:srgbClr val="3B3D40"/>
                </a:solidFill>
                <a:latin typeface="Source Sans Pro"/>
                <a:ea typeface="Source Sans Pro"/>
                <a:cs typeface="Source Sans Pro"/>
                <a:sym typeface="Source Sans Pro"/>
              </a:rPr>
              <a:t>– BRIGADE IMPACT</a:t>
            </a:r>
          </a:p>
        </p:txBody>
      </p:sp>
      <p:cxnSp>
        <p:nvCxnSpPr>
          <p:cNvPr id="172" name="Shape 172"/>
          <p:cNvCxnSpPr/>
          <p:nvPr/>
        </p:nvCxnSpPr>
        <p:spPr>
          <a:xfrm>
            <a:off x="14550201" y="13562493"/>
            <a:ext cx="721895" cy="0"/>
          </a:xfrm>
          <a:prstGeom prst="straightConnector1">
            <a:avLst/>
          </a:prstGeom>
          <a:noFill/>
          <a:ln cap="flat" cmpd="sng" w="57150">
            <a:solidFill>
              <a:srgbClr val="76B031"/>
            </a:solidFill>
            <a:prstDash val="solid"/>
            <a:miter/>
            <a:headEnd len="med" w="med" type="none"/>
            <a:tailEnd len="med" w="med" type="none"/>
          </a:ln>
        </p:spPr>
      </p:cxnSp>
      <p:sp>
        <p:nvSpPr>
          <p:cNvPr id="173" name="Shape 173"/>
          <p:cNvSpPr txBox="1"/>
          <p:nvPr/>
        </p:nvSpPr>
        <p:spPr>
          <a:xfrm>
            <a:off x="9702800" y="3476510"/>
            <a:ext cx="5236500" cy="2123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3B3D40"/>
              </a:buClr>
              <a:buSzPct val="25000"/>
              <a:buFont typeface="Source Sans Pro"/>
              <a:buNone/>
            </a:pPr>
            <a:r>
              <a:rPr b="1" i="0" lang="en-US" sz="4400" u="none" cap="none" strike="noStrike">
                <a:solidFill>
                  <a:srgbClr val="3B3D40"/>
                </a:solidFill>
                <a:latin typeface="Source Sans Pro"/>
                <a:ea typeface="Source Sans Pro"/>
                <a:cs typeface="Source Sans Pro"/>
                <a:sym typeface="Source Sans Pro"/>
              </a:rPr>
              <a:t>FOR EVER</a:t>
            </a:r>
            <a:r>
              <a:rPr b="1" lang="en-US" sz="4400">
                <a:solidFill>
                  <a:srgbClr val="3B3D40"/>
                </a:solidFill>
                <a:latin typeface="Source Sans Pro"/>
                <a:ea typeface="Source Sans Pro"/>
                <a:cs typeface="Source Sans Pro"/>
                <a:sym typeface="Source Sans Pro"/>
              </a:rPr>
              <a:t>Y</a:t>
            </a:r>
            <a:r>
              <a:rPr b="1" i="0" lang="en-US" sz="4400" u="none" cap="none" strike="noStrike">
                <a:solidFill>
                  <a:srgbClr val="3B3D40"/>
                </a:solidFill>
                <a:latin typeface="Source Sans Pro"/>
                <a:ea typeface="Source Sans Pro"/>
                <a:cs typeface="Source Sans Pro"/>
                <a:sym typeface="Source Sans Pro"/>
              </a:rPr>
              <a:t> </a:t>
            </a:r>
            <a:r>
              <a:rPr b="1" i="0" lang="en-US" sz="4400" u="none" cap="none" strike="noStrike">
                <a:solidFill>
                  <a:srgbClr val="76B031"/>
                </a:solidFill>
                <a:latin typeface="Source Sans Pro"/>
                <a:ea typeface="Source Sans Pro"/>
                <a:cs typeface="Source Sans Pro"/>
                <a:sym typeface="Source Sans Pro"/>
              </a:rPr>
              <a:t>ENVIRONMENTAL</a:t>
            </a:r>
          </a:p>
          <a:p>
            <a:pPr indent="0" lvl="0" marL="0" marR="0" rtl="0" algn="ctr">
              <a:lnSpc>
                <a:spcPct val="100000"/>
              </a:lnSpc>
              <a:spcBef>
                <a:spcPts val="0"/>
              </a:spcBef>
              <a:spcAft>
                <a:spcPts val="0"/>
              </a:spcAft>
              <a:buClr>
                <a:srgbClr val="76B031"/>
              </a:buClr>
              <a:buSzPct val="25000"/>
              <a:buFont typeface="Source Sans Pro"/>
              <a:buNone/>
            </a:pPr>
            <a:r>
              <a:rPr b="1" lang="en-US" sz="4400">
                <a:solidFill>
                  <a:srgbClr val="76B031"/>
                </a:solidFill>
                <a:latin typeface="Source Sans Pro"/>
                <a:ea typeface="Source Sans Pro"/>
                <a:cs typeface="Source Sans Pro"/>
                <a:sym typeface="Source Sans Pro"/>
              </a:rPr>
              <a:t>BRIGADE</a:t>
            </a:r>
          </a:p>
        </p:txBody>
      </p:sp>
      <p:cxnSp>
        <p:nvCxnSpPr>
          <p:cNvPr id="174" name="Shape 174"/>
          <p:cNvCxnSpPr/>
          <p:nvPr/>
        </p:nvCxnSpPr>
        <p:spPr>
          <a:xfrm>
            <a:off x="9799356" y="3165906"/>
            <a:ext cx="0" cy="7113300"/>
          </a:xfrm>
          <a:prstGeom prst="straightConnector1">
            <a:avLst/>
          </a:prstGeom>
          <a:noFill/>
          <a:ln cap="flat" cmpd="sng" w="12700">
            <a:solidFill>
              <a:srgbClr val="D5D9D9"/>
            </a:solidFill>
            <a:prstDash val="solid"/>
            <a:miter/>
            <a:headEnd len="med" w="med" type="none"/>
            <a:tailEnd len="med" w="med" type="none"/>
          </a:ln>
        </p:spPr>
      </p:cxnSp>
      <p:sp>
        <p:nvSpPr>
          <p:cNvPr id="175" name="Shape 175"/>
          <p:cNvSpPr/>
          <p:nvPr/>
        </p:nvSpPr>
        <p:spPr>
          <a:xfrm>
            <a:off x="15100032" y="7110250"/>
            <a:ext cx="1058400" cy="13239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404040"/>
              </a:buClr>
              <a:buSzPct val="25000"/>
              <a:buFont typeface="Calibri"/>
              <a:buNone/>
            </a:pPr>
            <a:r>
              <a:rPr b="1" i="0" lang="en-US" sz="8000" u="none" cap="none" strike="noStrike">
                <a:solidFill>
                  <a:srgbClr val="404040"/>
                </a:solidFill>
                <a:latin typeface="Calibri"/>
                <a:ea typeface="Calibri"/>
                <a:cs typeface="Calibri"/>
                <a:sym typeface="Calibri"/>
              </a:rPr>
              <a:t>=</a:t>
            </a:r>
          </a:p>
        </p:txBody>
      </p:sp>
      <p:sp>
        <p:nvSpPr>
          <p:cNvPr id="176" name="Shape 176"/>
          <p:cNvSpPr txBox="1"/>
          <p:nvPr/>
        </p:nvSpPr>
        <p:spPr>
          <a:xfrm>
            <a:off x="15410595" y="3476510"/>
            <a:ext cx="8973300" cy="2123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76B031"/>
              </a:buClr>
              <a:buSzPct val="25000"/>
              <a:buFont typeface="Source Sans Pro"/>
              <a:buNone/>
            </a:pPr>
            <a:r>
              <a:rPr b="1" lang="en-US" sz="4400">
                <a:solidFill>
                  <a:srgbClr val="76B031"/>
                </a:solidFill>
                <a:latin typeface="Source Sans Pro"/>
                <a:ea typeface="Source Sans Pro"/>
                <a:cs typeface="Source Sans Pro"/>
                <a:sym typeface="Source Sans Pro"/>
              </a:rPr>
              <a:t>$1500 </a:t>
            </a:r>
          </a:p>
          <a:p>
            <a:pPr indent="0" lvl="0" marL="0" marR="0" rtl="0" algn="ctr">
              <a:lnSpc>
                <a:spcPct val="100000"/>
              </a:lnSpc>
              <a:spcBef>
                <a:spcPts val="0"/>
              </a:spcBef>
              <a:spcAft>
                <a:spcPts val="0"/>
              </a:spcAft>
              <a:buClr>
                <a:srgbClr val="3B3D40"/>
              </a:buClr>
              <a:buSzPct val="25000"/>
              <a:buFont typeface="Source Sans Pro"/>
              <a:buNone/>
            </a:pPr>
            <a:r>
              <a:rPr b="1" lang="en-US" sz="4400">
                <a:solidFill>
                  <a:srgbClr val="3B3D40"/>
                </a:solidFill>
                <a:latin typeface="Source Sans Pro"/>
                <a:ea typeface="Source Sans Pro"/>
                <a:cs typeface="Source Sans Pro"/>
                <a:sym typeface="Source Sans Pro"/>
              </a:rPr>
              <a:t>GOES TO COMMUNITY INVESTMENT FUND </a:t>
            </a:r>
          </a:p>
        </p:txBody>
      </p:sp>
      <p:pic>
        <p:nvPicPr>
          <p:cNvPr id="177" name="Shape 177"/>
          <p:cNvPicPr preferRelativeResize="0"/>
          <p:nvPr/>
        </p:nvPicPr>
        <p:blipFill rotWithShape="1">
          <a:blip r:embed="rId3">
            <a:alphaModFix/>
          </a:blip>
          <a:srcRect b="0" l="0" r="0" t="0"/>
          <a:stretch/>
        </p:blipFill>
        <p:spPr>
          <a:xfrm>
            <a:off x="12122589" y="7179732"/>
            <a:ext cx="1435200" cy="2235300"/>
          </a:xfrm>
          <a:prstGeom prst="rect">
            <a:avLst/>
          </a:prstGeom>
          <a:noFill/>
          <a:ln>
            <a:noFill/>
          </a:ln>
        </p:spPr>
      </p:pic>
      <p:pic>
        <p:nvPicPr>
          <p:cNvPr id="178" name="Shape 178"/>
          <p:cNvPicPr preferRelativeResize="0"/>
          <p:nvPr/>
        </p:nvPicPr>
        <p:blipFill rotWithShape="1">
          <a:blip r:embed="rId4">
            <a:alphaModFix/>
          </a:blip>
          <a:srcRect b="0" l="0" r="0" t="0"/>
          <a:stretch/>
        </p:blipFill>
        <p:spPr>
          <a:xfrm>
            <a:off x="18118154" y="6016975"/>
            <a:ext cx="4337700" cy="2835300"/>
          </a:xfrm>
          <a:prstGeom prst="rect">
            <a:avLst/>
          </a:prstGeom>
          <a:noFill/>
          <a:ln>
            <a:noFill/>
          </a:ln>
        </p:spPr>
      </p:pic>
      <p:pic>
        <p:nvPicPr>
          <p:cNvPr id="179" name="Shape 179"/>
          <p:cNvPicPr preferRelativeResize="0"/>
          <p:nvPr/>
        </p:nvPicPr>
        <p:blipFill rotWithShape="1">
          <a:blip r:embed="rId3">
            <a:alphaModFix/>
          </a:blip>
          <a:srcRect b="0" l="0" r="0" t="0"/>
          <a:stretch/>
        </p:blipFill>
        <p:spPr>
          <a:xfrm>
            <a:off x="12732189" y="6570132"/>
            <a:ext cx="1435200" cy="2235300"/>
          </a:xfrm>
          <a:prstGeom prst="rect">
            <a:avLst/>
          </a:prstGeom>
          <a:noFill/>
          <a:ln>
            <a:noFill/>
          </a:ln>
        </p:spPr>
      </p:pic>
      <p:pic>
        <p:nvPicPr>
          <p:cNvPr id="180" name="Shape 180"/>
          <p:cNvPicPr preferRelativeResize="0"/>
          <p:nvPr/>
        </p:nvPicPr>
        <p:blipFill rotWithShape="1">
          <a:blip r:embed="rId3">
            <a:alphaModFix/>
          </a:blip>
          <a:srcRect b="0" l="0" r="0" t="0"/>
          <a:stretch/>
        </p:blipFill>
        <p:spPr>
          <a:xfrm>
            <a:off x="11436789" y="6493932"/>
            <a:ext cx="1435200" cy="2235300"/>
          </a:xfrm>
          <a:prstGeom prst="rect">
            <a:avLst/>
          </a:prstGeom>
          <a:noFill/>
          <a:ln>
            <a:noFill/>
          </a:ln>
        </p:spPr>
      </p:pic>
      <p:pic>
        <p:nvPicPr>
          <p:cNvPr id="181" name="Shape 181"/>
          <p:cNvPicPr preferRelativeResize="0"/>
          <p:nvPr/>
        </p:nvPicPr>
        <p:blipFill rotWithShape="1">
          <a:blip r:embed="rId3">
            <a:alphaModFix/>
          </a:blip>
          <a:srcRect b="0" l="0" r="0" t="0"/>
          <a:stretch/>
        </p:blipFill>
        <p:spPr>
          <a:xfrm>
            <a:off x="10217589" y="6493932"/>
            <a:ext cx="1435200" cy="2235300"/>
          </a:xfrm>
          <a:prstGeom prst="rect">
            <a:avLst/>
          </a:prstGeom>
          <a:noFill/>
          <a:ln>
            <a:noFill/>
          </a:ln>
        </p:spPr>
      </p:pic>
      <p:pic>
        <p:nvPicPr>
          <p:cNvPr id="182" name="Shape 182"/>
          <p:cNvPicPr preferRelativeResize="0"/>
          <p:nvPr/>
        </p:nvPicPr>
        <p:blipFill rotWithShape="1">
          <a:blip r:embed="rId3">
            <a:alphaModFix/>
          </a:blip>
          <a:srcRect b="0" l="0" r="0" t="0"/>
          <a:stretch/>
        </p:blipFill>
        <p:spPr>
          <a:xfrm>
            <a:off x="10827189" y="7103532"/>
            <a:ext cx="1435200" cy="2235300"/>
          </a:xfrm>
          <a:prstGeom prst="rect">
            <a:avLst/>
          </a:prstGeom>
          <a:noFill/>
          <a:ln>
            <a:noFill/>
          </a:ln>
        </p:spPr>
      </p:pic>
      <p:sp>
        <p:nvSpPr>
          <p:cNvPr id="183" name="Shape 183"/>
          <p:cNvSpPr txBox="1"/>
          <p:nvPr/>
        </p:nvSpPr>
        <p:spPr>
          <a:xfrm>
            <a:off x="771525" y="2579625"/>
            <a:ext cx="8460000" cy="2235300"/>
          </a:xfrm>
          <a:prstGeom prst="rect">
            <a:avLst/>
          </a:prstGeom>
          <a:noFill/>
          <a:ln>
            <a:noFill/>
          </a:ln>
        </p:spPr>
        <p:txBody>
          <a:bodyPr anchorCtr="0" anchor="t" bIns="91425" lIns="91425" rIns="91425" tIns="91425">
            <a:noAutofit/>
          </a:bodyPr>
          <a:lstStyle/>
          <a:p>
            <a:pPr lvl="0" algn="ctr">
              <a:spcBef>
                <a:spcPts val="0"/>
              </a:spcBef>
              <a:buNone/>
            </a:pPr>
            <a:r>
              <a:rPr b="1" lang="en-US" sz="4400">
                <a:latin typeface="Source Sans Pro"/>
                <a:ea typeface="Source Sans Pro"/>
                <a:cs typeface="Source Sans Pro"/>
                <a:sym typeface="Source Sans Pro"/>
              </a:rPr>
              <a:t>WHAT IS THE </a:t>
            </a:r>
            <a:r>
              <a:rPr b="1" lang="en-US" sz="4400">
                <a:latin typeface="Source Sans Pro"/>
                <a:ea typeface="Source Sans Pro"/>
                <a:cs typeface="Source Sans Pro"/>
                <a:sym typeface="Source Sans Pro"/>
              </a:rPr>
              <a:t>COMMUNITY INVESTMENT FUND (CIF)?</a:t>
            </a:r>
          </a:p>
        </p:txBody>
      </p:sp>
      <p:sp>
        <p:nvSpPr>
          <p:cNvPr id="184" name="Shape 184"/>
          <p:cNvSpPr/>
          <p:nvPr/>
        </p:nvSpPr>
        <p:spPr>
          <a:xfrm>
            <a:off x="618199" y="3671925"/>
            <a:ext cx="8973300" cy="7962600"/>
          </a:xfrm>
          <a:prstGeom prst="rect">
            <a:avLst/>
          </a:prstGeom>
          <a:noFill/>
          <a:ln>
            <a:noFill/>
          </a:ln>
        </p:spPr>
        <p:txBody>
          <a:bodyPr anchorCtr="0" anchor="t" bIns="45700" lIns="91425" rIns="91425" tIns="45700">
            <a:noAutofit/>
          </a:bodyPr>
          <a:lstStyle/>
          <a:p>
            <a:pPr lvl="0" marR="0" rtl="0" algn="l">
              <a:lnSpc>
                <a:spcPct val="100000"/>
              </a:lnSpc>
              <a:spcBef>
                <a:spcPts val="600"/>
              </a:spcBef>
              <a:spcAft>
                <a:spcPts val="0"/>
              </a:spcAft>
              <a:buNone/>
            </a:pPr>
            <a:r>
              <a:t/>
            </a:r>
            <a:endParaRPr sz="3200">
              <a:solidFill>
                <a:srgbClr val="292C2F"/>
              </a:solidFill>
              <a:latin typeface="Source Sans Pro"/>
              <a:ea typeface="Source Sans Pro"/>
              <a:cs typeface="Source Sans Pro"/>
              <a:sym typeface="Source Sans Pro"/>
            </a:endParaRPr>
          </a:p>
          <a:p>
            <a:pPr indent="-431800" lvl="0" marL="457200" marR="0" rtl="0" algn="l">
              <a:lnSpc>
                <a:spcPct val="100000"/>
              </a:lnSpc>
              <a:spcBef>
                <a:spcPts val="600"/>
              </a:spcBef>
              <a:spcAft>
                <a:spcPts val="0"/>
              </a:spcAft>
              <a:buClr>
                <a:srgbClr val="292C2F"/>
              </a:buClr>
              <a:buSzPct val="100000"/>
              <a:buFont typeface="Source Sans Pro"/>
              <a:buChar char="●"/>
            </a:pPr>
            <a:r>
              <a:rPr lang="en-US" sz="3200">
                <a:solidFill>
                  <a:srgbClr val="292C2F"/>
                </a:solidFill>
                <a:latin typeface="Source Sans Pro"/>
                <a:ea typeface="Source Sans Pro"/>
                <a:cs typeface="Source Sans Pro"/>
                <a:sym typeface="Source Sans Pro"/>
              </a:rPr>
              <a:t>CIF </a:t>
            </a:r>
            <a:r>
              <a:rPr b="0" i="0" lang="en-US" sz="3200" u="none" cap="none" strike="noStrike">
                <a:solidFill>
                  <a:srgbClr val="292C2F"/>
                </a:solidFill>
                <a:latin typeface="Source Sans Pro"/>
                <a:ea typeface="Source Sans Pro"/>
                <a:cs typeface="Source Sans Pro"/>
                <a:sym typeface="Source Sans Pro"/>
              </a:rPr>
              <a:t>investments goes to the </a:t>
            </a:r>
            <a:r>
              <a:rPr b="1" i="0" lang="en-US" sz="3200" u="none" cap="none" strike="noStrike">
                <a:solidFill>
                  <a:srgbClr val="002060"/>
                </a:solidFill>
                <a:latin typeface="Source Sans Pro"/>
                <a:ea typeface="Source Sans Pro"/>
                <a:cs typeface="Source Sans Pro"/>
                <a:sym typeface="Source Sans Pro"/>
              </a:rPr>
              <a:t>Business Program</a:t>
            </a:r>
            <a:r>
              <a:rPr lang="en-US" sz="3200">
                <a:solidFill>
                  <a:srgbClr val="292C2F"/>
                </a:solidFill>
                <a:latin typeface="Source Sans Pro"/>
                <a:ea typeface="Source Sans Pro"/>
                <a:cs typeface="Source Sans Pro"/>
                <a:sym typeface="Source Sans Pro"/>
              </a:rPr>
              <a:t> initiatives (Caja Rural) and are utilized as</a:t>
            </a:r>
            <a:r>
              <a:rPr b="0" i="0" lang="en-US" sz="3200" u="none" cap="none" strike="noStrike">
                <a:solidFill>
                  <a:srgbClr val="292C2F"/>
                </a:solidFill>
                <a:latin typeface="Source Sans Pro"/>
                <a:ea typeface="Source Sans Pro"/>
                <a:cs typeface="Source Sans Pro"/>
                <a:sym typeface="Source Sans Pro"/>
              </a:rPr>
              <a:t>:</a:t>
            </a:r>
          </a:p>
          <a:p>
            <a:pPr indent="-431800" lvl="1" marL="914400" marR="0" rtl="0" algn="l">
              <a:lnSpc>
                <a:spcPct val="100000"/>
              </a:lnSpc>
              <a:spcBef>
                <a:spcPts val="600"/>
              </a:spcBef>
              <a:spcAft>
                <a:spcPts val="0"/>
              </a:spcAft>
              <a:buClr>
                <a:srgbClr val="292C2F"/>
              </a:buClr>
              <a:buSzPct val="100000"/>
              <a:buFont typeface="Source Sans Pro"/>
              <a:buChar char="○"/>
            </a:pPr>
            <a:r>
              <a:rPr b="0" i="0" lang="en-US" sz="3200" u="none" cap="none" strike="noStrike">
                <a:solidFill>
                  <a:srgbClr val="292C2F"/>
                </a:solidFill>
                <a:latin typeface="Source Sans Pro"/>
                <a:ea typeface="Source Sans Pro"/>
                <a:cs typeface="Source Sans Pro"/>
                <a:sym typeface="Source Sans Pro"/>
              </a:rPr>
              <a:t>Seed capital</a:t>
            </a:r>
          </a:p>
          <a:p>
            <a:pPr indent="-431800" lvl="1" marL="914400" marR="0" rtl="0" algn="l">
              <a:lnSpc>
                <a:spcPct val="100000"/>
              </a:lnSpc>
              <a:spcBef>
                <a:spcPts val="600"/>
              </a:spcBef>
              <a:spcAft>
                <a:spcPts val="0"/>
              </a:spcAft>
              <a:buClr>
                <a:srgbClr val="292C2F"/>
              </a:buClr>
              <a:buSzPct val="100000"/>
              <a:buFont typeface="Source Sans Pro"/>
              <a:buChar char="○"/>
            </a:pPr>
            <a:r>
              <a:rPr b="0" i="0" lang="en-US" sz="3200" u="none" cap="none" strike="noStrike">
                <a:solidFill>
                  <a:schemeClr val="dk1"/>
                </a:solidFill>
                <a:latin typeface="Source Sans Pro"/>
                <a:ea typeface="Source Sans Pro"/>
                <a:cs typeface="Source Sans Pro"/>
                <a:sym typeface="Source Sans Pro"/>
              </a:rPr>
              <a:t>Match savings accounts</a:t>
            </a:r>
          </a:p>
          <a:p>
            <a:pPr indent="-431800" lvl="1" marL="914400" marR="0" rtl="0" algn="l">
              <a:lnSpc>
                <a:spcPct val="100000"/>
              </a:lnSpc>
              <a:spcBef>
                <a:spcPts val="600"/>
              </a:spcBef>
              <a:spcAft>
                <a:spcPts val="0"/>
              </a:spcAft>
              <a:buClr>
                <a:srgbClr val="292C2F"/>
              </a:buClr>
              <a:buSzPct val="100000"/>
              <a:buFont typeface="Source Sans Pro"/>
              <a:buChar char="○"/>
            </a:pPr>
            <a:r>
              <a:rPr b="0" i="0" lang="en-US" sz="3200" u="none" cap="none" strike="noStrike">
                <a:solidFill>
                  <a:srgbClr val="292C2F"/>
                </a:solidFill>
                <a:latin typeface="Source Sans Pro"/>
                <a:ea typeface="Source Sans Pro"/>
                <a:cs typeface="Source Sans Pro"/>
                <a:sym typeface="Source Sans Pro"/>
              </a:rPr>
              <a:t>Business investment</a:t>
            </a:r>
          </a:p>
          <a:p>
            <a:pPr indent="-431800" lvl="1" marL="914400" marR="0" rtl="0" algn="l">
              <a:lnSpc>
                <a:spcPct val="100000"/>
              </a:lnSpc>
              <a:spcBef>
                <a:spcPts val="600"/>
              </a:spcBef>
              <a:spcAft>
                <a:spcPts val="0"/>
              </a:spcAft>
              <a:buClr>
                <a:srgbClr val="292C2F"/>
              </a:buClr>
              <a:buSzPct val="100000"/>
              <a:buFont typeface="Source Sans Pro"/>
              <a:buChar char="○"/>
            </a:pPr>
            <a:r>
              <a:rPr b="0" i="0" lang="en-US" sz="3200" u="none" cap="none" strike="noStrike">
                <a:solidFill>
                  <a:srgbClr val="292C2F"/>
                </a:solidFill>
                <a:latin typeface="Source Sans Pro"/>
                <a:ea typeface="Source Sans Pro"/>
                <a:cs typeface="Source Sans Pro"/>
                <a:sym typeface="Source Sans Pro"/>
              </a:rPr>
              <a:t>Loans</a:t>
            </a:r>
            <a:br>
              <a:rPr b="0" i="0" lang="en-US" sz="3200" u="none" cap="none" strike="noStrike">
                <a:solidFill>
                  <a:srgbClr val="292C2F"/>
                </a:solidFill>
                <a:latin typeface="Source Sans Pro"/>
                <a:ea typeface="Source Sans Pro"/>
                <a:cs typeface="Source Sans Pro"/>
                <a:sym typeface="Source Sans Pro"/>
              </a:rPr>
            </a:br>
          </a:p>
          <a:p>
            <a:pPr indent="-431800" lvl="0" marL="457200" marR="0" rtl="0" algn="l">
              <a:lnSpc>
                <a:spcPct val="100000"/>
              </a:lnSpc>
              <a:spcBef>
                <a:spcPts val="600"/>
              </a:spcBef>
              <a:spcAft>
                <a:spcPts val="0"/>
              </a:spcAft>
              <a:buSzPct val="100000"/>
              <a:buFont typeface="Source Sans Pro"/>
              <a:buChar char="●"/>
            </a:pPr>
            <a:r>
              <a:rPr b="1" lang="en-US" sz="3200">
                <a:solidFill>
                  <a:srgbClr val="00882B"/>
                </a:solidFill>
                <a:latin typeface="Source Sans Pro"/>
                <a:ea typeface="Source Sans Pro"/>
                <a:cs typeface="Source Sans Pro"/>
                <a:sym typeface="Source Sans Pro"/>
              </a:rPr>
              <a:t>A</a:t>
            </a:r>
            <a:r>
              <a:rPr b="1" lang="en-US" sz="3200">
                <a:solidFill>
                  <a:srgbClr val="00882B"/>
                </a:solidFill>
                <a:latin typeface="Source Sans Pro"/>
                <a:ea typeface="Source Sans Pro"/>
                <a:cs typeface="Source Sans Pro"/>
                <a:sym typeface="Source Sans Pro"/>
              </a:rPr>
              <a:t>gricultural ventures</a:t>
            </a:r>
            <a:r>
              <a:rPr lang="en-US" sz="3200">
                <a:latin typeface="Source Sans Pro"/>
                <a:ea typeface="Source Sans Pro"/>
                <a:cs typeface="Source Sans Pro"/>
                <a:sym typeface="Source Sans Pro"/>
              </a:rPr>
              <a:t> are funded and supported through loans from caja rurales </a:t>
            </a:r>
            <a:br>
              <a:rPr lang="en-US" sz="3200">
                <a:latin typeface="Source Sans Pro"/>
                <a:ea typeface="Source Sans Pro"/>
                <a:cs typeface="Source Sans Pro"/>
                <a:sym typeface="Source Sans Pro"/>
              </a:rPr>
            </a:br>
          </a:p>
          <a:p>
            <a:pPr indent="-431800" lvl="0" marL="457200" marR="0" rtl="0" algn="l">
              <a:lnSpc>
                <a:spcPct val="100000"/>
              </a:lnSpc>
              <a:spcBef>
                <a:spcPts val="600"/>
              </a:spcBef>
              <a:spcAft>
                <a:spcPts val="0"/>
              </a:spcAft>
              <a:buSzPct val="100000"/>
              <a:buFont typeface="Source Sans Pro"/>
              <a:buChar char="●"/>
            </a:pPr>
            <a:r>
              <a:rPr lang="en-US" sz="3200">
                <a:latin typeface="Source Sans Pro"/>
                <a:ea typeface="Source Sans Pro"/>
                <a:cs typeface="Source Sans Pro"/>
                <a:sym typeface="Source Sans Pro"/>
              </a:rPr>
              <a:t>Environmental brigades and Business brigades are closely linked through our holistic model</a:t>
            </a:r>
          </a:p>
          <a:p>
            <a:pPr lvl="0" marR="0" rtl="0" algn="l">
              <a:lnSpc>
                <a:spcPct val="100000"/>
              </a:lnSpc>
              <a:spcBef>
                <a:spcPts val="600"/>
              </a:spcBef>
              <a:spcAft>
                <a:spcPts val="0"/>
              </a:spcAft>
              <a:buNone/>
            </a:pPr>
            <a:r>
              <a:t/>
            </a:r>
            <a:endParaRPr b="1" sz="3200">
              <a:solidFill>
                <a:schemeClr val="accent2"/>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3B3D4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